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3"/>
    <p:sldId id="360" r:id="rId4"/>
    <p:sldId id="275" r:id="rId5"/>
    <p:sldId id="349" r:id="rId6"/>
    <p:sldId id="350" r:id="rId7"/>
    <p:sldId id="337" r:id="rId8"/>
    <p:sldId id="348" r:id="rId9"/>
    <p:sldId id="347" r:id="rId10"/>
    <p:sldId id="346" r:id="rId11"/>
    <p:sldId id="345" r:id="rId12"/>
    <p:sldId id="344" r:id="rId13"/>
    <p:sldId id="358" r:id="rId14"/>
    <p:sldId id="363" r:id="rId15"/>
    <p:sldId id="364" r:id="rId16"/>
    <p:sldId id="399" r:id="rId17"/>
    <p:sldId id="342" r:id="rId18"/>
    <p:sldId id="352" r:id="rId19"/>
    <p:sldId id="353" r:id="rId20"/>
    <p:sldId id="362" r:id="rId21"/>
    <p:sldId id="340" r:id="rId22"/>
    <p:sldId id="339" r:id="rId23"/>
    <p:sldId id="341" r:id="rId24"/>
    <p:sldId id="338" r:id="rId25"/>
    <p:sldId id="277" r:id="rId26"/>
    <p:sldId id="257" r:id="rId27"/>
    <p:sldId id="272" r:id="rId28"/>
    <p:sldId id="394" r:id="rId29"/>
    <p:sldId id="435"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alpha val="100000"/>
          </a:schemeClr>
        </a:solidFill>
        <a:effectLst/>
      </p:bgPr>
    </p:bg>
    <p:spTree>
      <p:nvGrpSpPr>
        <p:cNvPr id="1" name=""/>
        <p:cNvGrpSpPr/>
        <p:nvPr/>
      </p:nvGrpSpPr>
      <p:grpSpPr/>
      <p:pic>
        <p:nvPicPr>
          <p:cNvPr id="2050" name="Picture 4"/>
          <p:cNvPicPr>
            <a:picLocks noChangeAspect="1"/>
          </p:cNvPicPr>
          <p:nvPr/>
        </p:nvPicPr>
        <p:blipFill>
          <a:blip r:embed="rId2"/>
          <a:stretch>
            <a:fillRect/>
          </a:stretch>
        </p:blipFill>
        <p:spPr>
          <a:xfrm>
            <a:off x="0" y="-11112"/>
            <a:ext cx="12217400" cy="6869112"/>
          </a:xfrm>
          <a:prstGeom prst="rect">
            <a:avLst/>
          </a:prstGeom>
          <a:noFill/>
          <a:ln w="9525">
            <a:noFill/>
            <a:miter/>
          </a:ln>
        </p:spPr>
      </p:pic>
      <p:sp>
        <p:nvSpPr>
          <p:cNvPr id="2051" name="标题 2050"/>
          <p:cNvSpPr>
            <a:spLocks noGrp="1"/>
          </p:cNvSpPr>
          <p:nvPr>
            <p:ph type="ctrTitle"/>
          </p:nvPr>
        </p:nvSpPr>
        <p:spPr>
          <a:xfrm>
            <a:off x="1488017" y="1196975"/>
            <a:ext cx="9211733" cy="1082675"/>
          </a:xfrm>
          <a:prstGeom prst="rect">
            <a:avLst/>
          </a:prstGeom>
          <a:noFill/>
          <a:ln w="9525">
            <a:noFill/>
            <a:miter/>
          </a:ln>
        </p:spPr>
        <p:txBody>
          <a:bodyPr anchor="ctr"/>
          <a:lstStyle>
            <a:lvl1pPr lvl="0" algn="ctr">
              <a:defRPr kern="1200">
                <a:solidFill>
                  <a:schemeClr val="tx1"/>
                </a:solidFill>
              </a:defRPr>
            </a:lvl1pPr>
          </a:lstStyle>
          <a:p>
            <a:pPr lvl="0"/>
            <a:r>
              <a:rPr lang="zh-CN" altLang="en-US"/>
              <a:t>单击此处编辑母版标题样式</a:t>
            </a:r>
            <a:endParaRPr lang="zh-CN" altLang="en-US"/>
          </a:p>
        </p:txBody>
      </p:sp>
      <p:sp>
        <p:nvSpPr>
          <p:cNvPr id="2052" name="副标题 2051"/>
          <p:cNvSpPr>
            <a:spLocks noGrp="1"/>
          </p:cNvSpPr>
          <p:nvPr>
            <p:ph type="subTitle" idx="1"/>
          </p:nvPr>
        </p:nvSpPr>
        <p:spPr>
          <a:xfrm>
            <a:off x="1488017" y="2422525"/>
            <a:ext cx="9218083" cy="1752600"/>
          </a:xfrm>
          <a:prstGeom prst="rect">
            <a:avLst/>
          </a:prstGeom>
          <a:noFill/>
          <a:ln w="9525">
            <a:noFill/>
            <a:miter/>
          </a:ln>
        </p:spPr>
        <p:txBody>
          <a:bodyPr anchor="t"/>
          <a:lstStyle>
            <a:lvl1pPr marL="0" lvl="0" indent="0" algn="ctr">
              <a:buNone/>
              <a:defRPr kern="1200">
                <a:solidFill>
                  <a:schemeClr val="tx1"/>
                </a:solidFill>
              </a:defRPr>
            </a:lvl1pPr>
            <a:lvl2pPr marL="457200" lvl="1" indent="-457200" algn="ctr">
              <a:buNone/>
              <a:defRPr kern="1200">
                <a:solidFill>
                  <a:schemeClr val="tx1"/>
                </a:solidFill>
              </a:defRPr>
            </a:lvl2pPr>
            <a:lvl3pPr marL="914400" lvl="2" indent="-914400" algn="ctr">
              <a:buNone/>
              <a:defRPr kern="1200">
                <a:solidFill>
                  <a:schemeClr val="tx1"/>
                </a:solidFill>
              </a:defRPr>
            </a:lvl3pPr>
            <a:lvl4pPr marL="1371600" lvl="3" indent="-1371600" algn="ctr">
              <a:buNone/>
              <a:defRPr kern="1200">
                <a:solidFill>
                  <a:schemeClr val="tx1"/>
                </a:solidFill>
              </a:defRPr>
            </a:lvl4pPr>
            <a:lvl5pPr marL="1828800" lvl="4" indent="-1828800" algn="ctr">
              <a:buNone/>
              <a:defRPr kern="1200">
                <a:solidFill>
                  <a:schemeClr val="tx1"/>
                </a:solidFill>
              </a:defRPr>
            </a:lvl5pPr>
          </a:lstStyle>
          <a:p>
            <a:pPr lvl="0"/>
            <a:r>
              <a:rPr lang="zh-CN" altLang="en-US"/>
              <a:t>单击此处编辑母版副标题样式</a:t>
            </a:r>
            <a:endParaRPr lang="zh-CN" altLang="en-US"/>
          </a:p>
        </p:txBody>
      </p:sp>
      <p:sp>
        <p:nvSpPr>
          <p:cNvPr id="2053" name="日期占位符 2052"/>
          <p:cNvSpPr>
            <a:spLocks noGrp="1"/>
          </p:cNvSpPr>
          <p:nvPr>
            <p:ph type="dt" sz="half" idx="2"/>
          </p:nvPr>
        </p:nvSpPr>
        <p:spPr>
          <a:xfrm>
            <a:off x="609600" y="6245225"/>
            <a:ext cx="2844800" cy="476250"/>
          </a:xfrm>
          <a:prstGeom prst="rect">
            <a:avLst/>
          </a:prstGeom>
          <a:noFill/>
          <a:ln w="9525">
            <a:noFill/>
            <a:miter/>
          </a:ln>
        </p:spPr>
        <p:txBody>
          <a:bodyPr anchor="t"/>
          <a:p>
            <a:fld id="{82F288E0-7875-42C4-84C8-98DBBD3BF4D2}" type="datetimeFigureOut">
              <a:rPr lang="zh-CN" altLang="en-US" smtClean="0"/>
            </a:fld>
            <a:endParaRPr lang="zh-CN" altLang="en-US"/>
          </a:p>
        </p:txBody>
      </p:sp>
      <p:sp>
        <p:nvSpPr>
          <p:cNvPr id="2054" name="页脚占位符 2053"/>
          <p:cNvSpPr>
            <a:spLocks noGrp="1"/>
          </p:cNvSpPr>
          <p:nvPr>
            <p:ph type="ftr" sz="quarter" idx="3"/>
          </p:nvPr>
        </p:nvSpPr>
        <p:spPr>
          <a:xfrm>
            <a:off x="4165600" y="6245225"/>
            <a:ext cx="3860800" cy="476250"/>
          </a:xfrm>
          <a:prstGeom prst="rect">
            <a:avLst/>
          </a:prstGeom>
          <a:noFill/>
          <a:ln w="9525">
            <a:noFill/>
            <a:miter/>
          </a:ln>
        </p:spPr>
        <p:txBody>
          <a:bodyPr anchor="t"/>
          <a:p>
            <a:endParaRPr lang="zh-CN" altLang="en-US"/>
          </a:p>
        </p:txBody>
      </p:sp>
      <p:sp>
        <p:nvSpPr>
          <p:cNvPr id="2055" name="灯片编号占位符 2054"/>
          <p:cNvSpPr>
            <a:spLocks noGrp="1"/>
          </p:cNvSpPr>
          <p:nvPr>
            <p:ph type="sldNum" sz="quarter" idx="4"/>
          </p:nvPr>
        </p:nvSpPr>
        <p:spPr>
          <a:xfrm>
            <a:off x="8737600" y="6245225"/>
            <a:ext cx="2844800" cy="476250"/>
          </a:xfrm>
          <a:prstGeom prst="rect">
            <a:avLst/>
          </a:prstGeom>
          <a:noFill/>
          <a:ln w="9525">
            <a:noFill/>
            <a:miter/>
          </a:ln>
        </p:spPr>
        <p:txBody>
          <a:bodyPr anchor="t"/>
          <a:p>
            <a:fld id="{7D9BB5D0-35E4-459D-AEF3-FE4D7C45CC19}" type="slidenum">
              <a:rPr lang="zh-CN" altLang="en-US" smtClean="0"/>
            </a:fld>
            <a:endParaRPr lang="zh-CN" alt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p>
        </p:txBody>
      </p:sp>
      <p:sp>
        <p:nvSpPr>
          <p:cNvPr id="5" name="页脚占位符 4"/>
          <p:cNvSpPr>
            <a:spLocks noGrp="1"/>
          </p:cNvSpPr>
          <p:nvPr>
            <p:ph type="ftr" sz="quarter" idx="11"/>
          </p:nvPr>
        </p:nvSpPr>
        <p:spPr/>
        <p:txBody>
          <a:bodyPr/>
          <a:lstStyle/>
          <a:p>
            <a:pPr lvl="0"/>
            <a:endParaRPr lang="zh-CN"/>
          </a:p>
        </p:txBody>
      </p:sp>
      <p:sp>
        <p:nvSpPr>
          <p:cNvPr id="6" name="灯片编号占位符 5"/>
          <p:cNvSpPr>
            <a:spLocks noGrp="1"/>
          </p:cNvSpPr>
          <p:nvPr>
            <p:ph type="sldNum" sz="quarter" idx="12"/>
          </p:nvPr>
        </p:nvSpPr>
        <p:spPr/>
        <p:txBody>
          <a:bodyPr/>
          <a:lstStyle/>
          <a:p>
            <a:pPr lvl="0"/>
            <a:fld id="{9A0DB2DC-4C9A-4742-B13C-FB6460FD3503}" type="slidenum">
              <a:rPr lang="zh-CN"/>
            </a:fld>
            <a:endParaRPr lang="zh-CN"/>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190500"/>
            <a:ext cx="2743200" cy="59372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90500"/>
            <a:ext cx="8070573" cy="593725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38"/>
            <a:ext cx="105156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3"/>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174750"/>
            <a:ext cx="5376672" cy="49530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205728" y="1174750"/>
            <a:ext cx="5376672" cy="49530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5" y="1778438"/>
            <a:ext cx="4873575"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5" y="2665379"/>
            <a:ext cx="4873575"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9" y="1778438"/>
            <a:ext cx="4897576"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9"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a:p>
        </p:txBody>
      </p:sp>
      <p:sp>
        <p:nvSpPr>
          <p:cNvPr id="6" name="页脚占位符 5"/>
          <p:cNvSpPr>
            <a:spLocks noGrp="1"/>
          </p:cNvSpPr>
          <p:nvPr>
            <p:ph type="ftr" sz="quarter" idx="11"/>
          </p:nvPr>
        </p:nvSpPr>
        <p:spPr/>
        <p:txBody>
          <a:bodyPr/>
          <a:lstStyle/>
          <a:p>
            <a:pPr lvl="0"/>
            <a:endParaRPr lang="zh-CN"/>
          </a:p>
        </p:txBody>
      </p:sp>
      <p:sp>
        <p:nvSpPr>
          <p:cNvPr id="7" name="灯片编号占位符 6"/>
          <p:cNvSpPr>
            <a:spLocks noGrp="1"/>
          </p:cNvSpPr>
          <p:nvPr>
            <p:ph type="sldNum" sz="quarter" idx="12"/>
          </p:nvPr>
        </p:nvSpPr>
        <p:spPr/>
        <p:txBody>
          <a:bodyPr/>
          <a:lstStyle/>
          <a:p>
            <a:pPr lvl="0"/>
            <a:fld id="{9A0DB2DC-4C9A-4742-B13C-FB6460FD3503}" type="slidenum">
              <a:rPr lang="zh-CN"/>
            </a:fld>
            <a:endParaRPr lang="zh-CN"/>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2.jpe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p:pic>
        <p:nvPicPr>
          <p:cNvPr id="1026" name="Picture 5"/>
          <p:cNvPicPr>
            <a:picLocks noChangeAspect="1"/>
          </p:cNvPicPr>
          <p:nvPr/>
        </p:nvPicPr>
        <p:blipFill>
          <a:blip r:embed="rId13"/>
          <a:stretch>
            <a:fillRect/>
          </a:stretch>
        </p:blipFill>
        <p:spPr>
          <a:xfrm>
            <a:off x="0" y="0"/>
            <a:ext cx="12192000" cy="6858000"/>
          </a:xfrm>
          <a:prstGeom prst="rect">
            <a:avLst/>
          </a:prstGeom>
          <a:noFill/>
          <a:ln w="9525">
            <a:noFill/>
            <a:miter/>
          </a:ln>
        </p:spPr>
      </p:pic>
      <p:sp>
        <p:nvSpPr>
          <p:cNvPr id="1027" name="标题 1026"/>
          <p:cNvSpPr>
            <a:spLocks noGrp="1"/>
          </p:cNvSpPr>
          <p:nvPr>
            <p:ph type="title"/>
          </p:nvPr>
        </p:nvSpPr>
        <p:spPr>
          <a:xfrm>
            <a:off x="609600" y="190500"/>
            <a:ext cx="10972800" cy="582613"/>
          </a:xfrm>
          <a:prstGeom prst="rect">
            <a:avLst/>
          </a:prstGeom>
          <a:noFill/>
          <a:ln w="9525">
            <a:noFill/>
            <a:miter/>
          </a:ln>
        </p:spPr>
        <p:txBody>
          <a:bodyPr anchor="ctr"/>
          <a:p>
            <a:pPr lvl="0"/>
            <a:r>
              <a:rPr lang="zh-CN" altLang="en-US"/>
              <a:t>单击此处编辑母版标题样式</a:t>
            </a:r>
            <a:endParaRPr lang="zh-CN" altLang="en-US"/>
          </a:p>
        </p:txBody>
      </p:sp>
      <p:sp>
        <p:nvSpPr>
          <p:cNvPr id="1028" name="文本占位符 1027"/>
          <p:cNvSpPr>
            <a:spLocks noGrp="1"/>
          </p:cNvSpPr>
          <p:nvPr>
            <p:ph type="body" idx="1"/>
          </p:nvPr>
        </p:nvSpPr>
        <p:spPr>
          <a:xfrm>
            <a:off x="609600" y="1174750"/>
            <a:ext cx="10972800" cy="4953000"/>
          </a:xfrm>
          <a:prstGeom prst="rect">
            <a:avLst/>
          </a:prstGeom>
          <a:noFill/>
          <a:ln w="9525">
            <a:noFill/>
            <a:miter/>
          </a:ln>
        </p:spPr>
        <p:txBody>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9" name="日期占位符 1028"/>
          <p:cNvSpPr>
            <a:spLocks noGrp="1"/>
          </p:cNvSpPr>
          <p:nvPr>
            <p:ph type="dt" sz="half" idx="2"/>
          </p:nvPr>
        </p:nvSpPr>
        <p:spPr>
          <a:xfrm>
            <a:off x="609600" y="6245225"/>
            <a:ext cx="2844800" cy="476250"/>
          </a:xfrm>
          <a:prstGeom prst="rect">
            <a:avLst/>
          </a:prstGeom>
          <a:noFill/>
          <a:ln w="9525">
            <a:noFill/>
            <a:miter/>
          </a:ln>
        </p:spPr>
        <p:txBody>
          <a:bodyPr/>
          <a:lstStyle>
            <a:lvl1pPr>
              <a:defRPr sz="1400"/>
            </a:lvl1pPr>
          </a:lstStyle>
          <a:p>
            <a:fld id="{82F288E0-7875-42C4-84C8-98DBBD3BF4D2}" type="datetimeFigureOut">
              <a:rPr lang="zh-CN" altLang="en-US" smtClean="0"/>
            </a:fld>
            <a:endParaRPr lang="zh-CN" altLang="en-US"/>
          </a:p>
        </p:txBody>
      </p:sp>
      <p:sp>
        <p:nvSpPr>
          <p:cNvPr id="1030" name="页脚占位符 1029"/>
          <p:cNvSpPr>
            <a:spLocks noGrp="1"/>
          </p:cNvSpPr>
          <p:nvPr>
            <p:ph type="ftr" sz="quarter" idx="3"/>
          </p:nvPr>
        </p:nvSpPr>
        <p:spPr>
          <a:xfrm>
            <a:off x="4165600" y="6245225"/>
            <a:ext cx="3860800" cy="476250"/>
          </a:xfrm>
          <a:prstGeom prst="rect">
            <a:avLst/>
          </a:prstGeom>
          <a:noFill/>
          <a:ln w="9525">
            <a:noFill/>
            <a:miter/>
          </a:ln>
        </p:spPr>
        <p:txBody>
          <a:bodyPr/>
          <a:lstStyle>
            <a:lvl1pPr algn="ctr">
              <a:defRPr sz="1400"/>
            </a:lvl1pPr>
          </a:lstStyle>
          <a:p>
            <a:endParaRPr lang="zh-CN" altLang="en-US"/>
          </a:p>
        </p:txBody>
      </p:sp>
      <p:sp>
        <p:nvSpPr>
          <p:cNvPr id="1031" name="灯片编号占位符 1030"/>
          <p:cNvSpPr>
            <a:spLocks noGrp="1"/>
          </p:cNvSpPr>
          <p:nvPr>
            <p:ph type="sldNum" sz="quarter" idx="4"/>
          </p:nvPr>
        </p:nvSpPr>
        <p:spPr>
          <a:xfrm>
            <a:off x="8737600" y="6245225"/>
            <a:ext cx="2844800" cy="476250"/>
          </a:xfrm>
          <a:prstGeom prst="rect">
            <a:avLst/>
          </a:prstGeom>
          <a:noFill/>
          <a:ln w="9525">
            <a:noFill/>
            <a:miter/>
          </a:ln>
        </p:spPr>
        <p:txBody>
          <a:bodyPr/>
          <a:lstStyle>
            <a:lvl1pPr algn="r">
              <a:defRPr sz="1400"/>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marL="0" lvl="0" indent="0" algn="l" defTabSz="914400" eaLnBrk="1" fontAlgn="base" latinLnBrk="0" hangingPunct="1">
        <a:lnSpc>
          <a:spcPct val="100000"/>
        </a:lnSpc>
        <a:spcBef>
          <a:spcPct val="0"/>
        </a:spcBef>
        <a:spcAft>
          <a:spcPct val="0"/>
        </a:spcAft>
        <a:buClr>
          <a:srgbClr val="000000"/>
        </a:buClr>
        <a:buNone/>
        <a:defRPr sz="3600" b="0" i="0" u="none" kern="1200" baseline="0">
          <a:solidFill>
            <a:schemeClr val="tx1"/>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8.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0.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1.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2.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3.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5.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6.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normAutofit fontScale="90000"/>
          </a:bodyPr>
          <a:p>
            <a:r>
              <a:rPr lang="zh-CN" altLang="en-US" sz="6000">
                <a:solidFill>
                  <a:schemeClr val="tx1"/>
                </a:solidFill>
                <a:latin typeface="华文中宋" charset="0"/>
                <a:ea typeface="华文中宋" charset="0"/>
              </a:rPr>
              <a:t>企业职工基本养老保险参保</a:t>
            </a:r>
            <a:br>
              <a:rPr lang="zh-CN" altLang="en-US" sz="6000">
                <a:solidFill>
                  <a:schemeClr val="tx1"/>
                </a:solidFill>
                <a:latin typeface="华文中宋" charset="0"/>
                <a:ea typeface="华文中宋" charset="0"/>
              </a:rPr>
            </a:br>
            <a:r>
              <a:rPr lang="zh-CN" altLang="en-US" sz="6000">
                <a:solidFill>
                  <a:schemeClr val="tx1"/>
                </a:solidFill>
                <a:latin typeface="华文中宋" charset="0"/>
                <a:ea typeface="华文中宋" charset="0"/>
              </a:rPr>
              <a:t>人员档案信息认定办理流程</a:t>
            </a:r>
            <a:endParaRPr lang="zh-CN" altLang="en-US" sz="6000">
              <a:solidFill>
                <a:schemeClr val="tx1"/>
              </a:solidFill>
              <a:latin typeface="华文中宋" charset="0"/>
              <a:ea typeface="华文中宋" charset="0"/>
            </a:endParaRPr>
          </a:p>
        </p:txBody>
      </p:sp>
      <p:sp>
        <p:nvSpPr>
          <p:cNvPr id="3" name="副标题 2"/>
          <p:cNvSpPr>
            <a:spLocks noGrp="1"/>
          </p:cNvSpPr>
          <p:nvPr>
            <p:ph type="subTitle" idx="1"/>
          </p:nvPr>
        </p:nvSpPr>
        <p:spPr/>
        <p:txBody>
          <a:bodyPr/>
          <a:p>
            <a:endParaRPr lang="zh-CN" altLang="en-US">
              <a:latin typeface="华文中宋" charset="0"/>
              <a:ea typeface="华文中宋" charset="0"/>
            </a:endParaRPr>
          </a:p>
          <a:p>
            <a:endParaRPr lang="zh-CN" altLang="en-US">
              <a:solidFill>
                <a:schemeClr val="tx1"/>
              </a:solidFill>
              <a:latin typeface="华文中宋" charset="0"/>
              <a:ea typeface="华文中宋" charset="0"/>
            </a:endParaRPr>
          </a:p>
          <a:p>
            <a:endParaRPr lang="zh-CN" altLang="en-US">
              <a:solidFill>
                <a:schemeClr val="tx1"/>
              </a:solidFill>
              <a:latin typeface="华文中宋" charset="0"/>
              <a:ea typeface="华文中宋" charset="0"/>
            </a:endParaRPr>
          </a:p>
          <a:p>
            <a:endParaRPr lang="zh-CN" altLang="en-US">
              <a:solidFill>
                <a:schemeClr val="tx1"/>
              </a:solidFill>
              <a:latin typeface="华文中宋" charset="0"/>
              <a:ea typeface="华文中宋"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br>
              <a:rPr lang="zh-CN" altLang="en-US" b="1">
                <a:sym typeface="+mn-ea"/>
              </a:rPr>
            </a:br>
            <a:r>
              <a:rPr lang="zh-CN" altLang="en-US" b="1">
                <a:solidFill>
                  <a:schemeClr val="tx1"/>
                </a:solidFill>
                <a:sym typeface="+mn-ea"/>
              </a:rPr>
              <a:t>企业单位申报端</a:t>
            </a:r>
            <a:r>
              <a:rPr lang="en-US" altLang="zh-CN" b="1">
                <a:solidFill>
                  <a:schemeClr val="tx1"/>
                </a:solidFill>
                <a:sym typeface="+mn-ea"/>
              </a:rPr>
              <a:t>—</a:t>
            </a:r>
            <a:r>
              <a:rPr lang="zh-CN" altLang="en-US" b="1">
                <a:solidFill>
                  <a:schemeClr val="tx1"/>
                </a:solidFill>
                <a:sym typeface="+mn-ea"/>
              </a:rPr>
              <a:t>网报申办</a:t>
            </a:r>
            <a:r>
              <a:rPr lang="en-US" altLang="zh-CN" b="1">
                <a:solidFill>
                  <a:schemeClr val="tx1"/>
                </a:solidFill>
                <a:sym typeface="+mn-ea"/>
              </a:rPr>
              <a:t>—</a:t>
            </a:r>
            <a:r>
              <a:rPr lang="zh-CN" altLang="en-US" b="1">
                <a:solidFill>
                  <a:schemeClr val="tx1"/>
                </a:solidFill>
                <a:sym typeface="+mn-ea"/>
              </a:rPr>
              <a:t>基本信息录入步骤</a:t>
            </a:r>
            <a:endParaRPr lang="zh-CN" altLang="en-US" b="1">
              <a:solidFill>
                <a:schemeClr val="tx1"/>
              </a:solidFill>
              <a:sym typeface="+mn-ea"/>
            </a:endParaRPr>
          </a:p>
          <a:p>
            <a:endParaRPr lang="zh-CN" altLang="en-US"/>
          </a:p>
        </p:txBody>
      </p:sp>
      <p:pic>
        <p:nvPicPr>
          <p:cNvPr id="4" name="内容占位符 3"/>
          <p:cNvPicPr>
            <a:picLocks noChangeAspect="1"/>
          </p:cNvPicPr>
          <p:nvPr>
            <p:ph idx="1"/>
          </p:nvPr>
        </p:nvPicPr>
        <p:blipFill>
          <a:blip r:embed="rId1"/>
          <a:stretch>
            <a:fillRect/>
          </a:stretch>
        </p:blipFill>
        <p:spPr>
          <a:xfrm>
            <a:off x="876300" y="1174750"/>
            <a:ext cx="10438765" cy="49530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br>
              <a:rPr lang="zh-CN" altLang="en-US" b="1">
                <a:sym typeface="+mn-ea"/>
              </a:rPr>
            </a:br>
            <a:r>
              <a:rPr lang="zh-CN" altLang="en-US" b="1">
                <a:solidFill>
                  <a:schemeClr val="tx1"/>
                </a:solidFill>
                <a:sym typeface="+mn-ea"/>
              </a:rPr>
              <a:t>企业单位申报端</a:t>
            </a:r>
            <a:r>
              <a:rPr lang="en-US" altLang="zh-CN" b="1">
                <a:solidFill>
                  <a:schemeClr val="tx1"/>
                </a:solidFill>
                <a:sym typeface="+mn-ea"/>
              </a:rPr>
              <a:t>—</a:t>
            </a:r>
            <a:r>
              <a:rPr lang="zh-CN" altLang="en-US" b="1">
                <a:solidFill>
                  <a:schemeClr val="tx1"/>
                </a:solidFill>
                <a:sym typeface="+mn-ea"/>
              </a:rPr>
              <a:t>网报申办</a:t>
            </a:r>
            <a:r>
              <a:rPr lang="en-US" altLang="zh-CN" b="1">
                <a:solidFill>
                  <a:schemeClr val="tx1"/>
                </a:solidFill>
                <a:sym typeface="+mn-ea"/>
              </a:rPr>
              <a:t>—</a:t>
            </a:r>
            <a:r>
              <a:rPr lang="zh-CN" altLang="en-US" b="1">
                <a:solidFill>
                  <a:schemeClr val="tx1"/>
                </a:solidFill>
                <a:sym typeface="+mn-ea"/>
              </a:rPr>
              <a:t>基本信息录入步骤</a:t>
            </a:r>
            <a:endParaRPr lang="zh-CN" altLang="en-US" b="1">
              <a:solidFill>
                <a:schemeClr val="tx1"/>
              </a:solidFill>
              <a:sym typeface="+mn-ea"/>
            </a:endParaRPr>
          </a:p>
          <a:p>
            <a:endParaRPr lang="zh-CN" altLang="en-US"/>
          </a:p>
        </p:txBody>
      </p:sp>
      <p:pic>
        <p:nvPicPr>
          <p:cNvPr id="6" name="内容占位符 5"/>
          <p:cNvPicPr>
            <a:picLocks noChangeAspect="1"/>
          </p:cNvPicPr>
          <p:nvPr>
            <p:ph idx="1"/>
          </p:nvPr>
        </p:nvPicPr>
        <p:blipFill>
          <a:blip r:embed="rId1"/>
          <a:stretch>
            <a:fillRect/>
          </a:stretch>
        </p:blipFill>
        <p:spPr>
          <a:xfrm>
            <a:off x="736600" y="1174750"/>
            <a:ext cx="10718165" cy="49530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企业单位申报端</a:t>
            </a:r>
            <a:r>
              <a:rPr lang="en-US" altLang="zh-CN" b="1">
                <a:sym typeface="+mn-ea"/>
              </a:rPr>
              <a:t>—</a:t>
            </a:r>
            <a:r>
              <a:rPr lang="zh-CN" altLang="en-US" b="1">
                <a:sym typeface="+mn-ea"/>
              </a:rPr>
              <a:t>网报申办</a:t>
            </a:r>
            <a:r>
              <a:rPr lang="en-US" altLang="zh-CN" b="1">
                <a:sym typeface="+mn-ea"/>
              </a:rPr>
              <a:t>—</a:t>
            </a:r>
            <a:r>
              <a:rPr lang="zh-CN" altLang="en-US" b="1">
                <a:sym typeface="+mn-ea"/>
              </a:rPr>
              <a:t>附件材料上传内容</a:t>
            </a:r>
            <a:endParaRPr lang="zh-CN" altLang="en-US"/>
          </a:p>
        </p:txBody>
      </p:sp>
      <p:pic>
        <p:nvPicPr>
          <p:cNvPr id="4" name="内容占位符 3"/>
          <p:cNvPicPr>
            <a:picLocks noChangeAspect="1"/>
          </p:cNvPicPr>
          <p:nvPr>
            <p:ph idx="1"/>
          </p:nvPr>
        </p:nvPicPr>
        <p:blipFill>
          <a:blip r:embed="rId1"/>
          <a:stretch>
            <a:fillRect/>
          </a:stretch>
        </p:blipFill>
        <p:spPr>
          <a:xfrm>
            <a:off x="1943735" y="1063625"/>
            <a:ext cx="7671435" cy="532193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br>
              <a:rPr lang="zh-CN" altLang="en-US" b="1">
                <a:sym typeface="+mn-ea"/>
              </a:rPr>
            </a:br>
            <a:r>
              <a:rPr lang="zh-CN" altLang="en-US" b="1">
                <a:sym typeface="+mn-ea"/>
              </a:rPr>
              <a:t>企业单位申报端</a:t>
            </a:r>
            <a:r>
              <a:rPr lang="en-US" altLang="zh-CN" b="1">
                <a:sym typeface="+mn-ea"/>
              </a:rPr>
              <a:t>—</a:t>
            </a:r>
            <a:r>
              <a:rPr lang="zh-CN" altLang="en-US" b="1">
                <a:sym typeface="+mn-ea"/>
              </a:rPr>
              <a:t>网报申办</a:t>
            </a:r>
            <a:r>
              <a:rPr lang="en-US" altLang="zh-CN" b="1">
                <a:sym typeface="+mn-ea"/>
              </a:rPr>
              <a:t>—</a:t>
            </a:r>
            <a:r>
              <a:rPr lang="zh-CN" altLang="en-US" b="1">
                <a:sym typeface="+mn-ea"/>
              </a:rPr>
              <a:t>职工档案信息预审单</a:t>
            </a:r>
            <a:endParaRPr lang="zh-CN" altLang="en-US"/>
          </a:p>
          <a:p>
            <a:endParaRPr lang="zh-CN" altLang="en-US"/>
          </a:p>
        </p:txBody>
      </p:sp>
      <p:sp>
        <p:nvSpPr>
          <p:cNvPr id="3" name="内容占位符 2"/>
          <p:cNvSpPr>
            <a:spLocks noGrp="1"/>
          </p:cNvSpPr>
          <p:nvPr>
            <p:ph idx="1"/>
          </p:nvPr>
        </p:nvSpPr>
        <p:spPr/>
        <p:txBody>
          <a:bodyPr/>
          <a:p>
            <a:pPr marL="0" indent="0">
              <a:buNone/>
            </a:pPr>
            <a:r>
              <a:rPr lang="zh-CN" altLang="en-US" b="1">
                <a:solidFill>
                  <a:srgbClr val="FFC000"/>
                </a:solidFill>
                <a:sym typeface="+mn-ea"/>
              </a:rPr>
              <a:t>档案信息预审机制</a:t>
            </a:r>
            <a:endParaRPr lang="zh-CN" altLang="en-US" b="1">
              <a:solidFill>
                <a:srgbClr val="FFC000"/>
              </a:solidFill>
              <a:sym typeface="+mn-ea"/>
            </a:endParaRPr>
          </a:p>
          <a:p>
            <a:pPr marL="0" indent="0">
              <a:buNone/>
            </a:pPr>
            <a:r>
              <a:rPr lang="zh-CN" altLang="en-US" sz="2800">
                <a:sym typeface="+mn-ea"/>
              </a:rPr>
              <a:t>      对参保人员数量较大或档案较复杂的，申办人可通过预约方式，社会保险行政部门提供档案预审上门服务。</a:t>
            </a:r>
            <a:endParaRPr lang="zh-CN" altLang="en-US" sz="2800"/>
          </a:p>
          <a:p>
            <a:pPr marL="0" indent="0">
              <a:buNone/>
            </a:pPr>
            <a:r>
              <a:rPr lang="zh-CN" altLang="en-US" sz="2800">
                <a:sym typeface="+mn-ea"/>
              </a:rPr>
              <a:t>      养老保险行政部门工作人员开展档案预审工作，应确定举证材料，制作预审单并签字。</a:t>
            </a:r>
            <a:endParaRPr lang="zh-CN" altLang="en-US" sz="2800"/>
          </a:p>
          <a:p>
            <a:pPr marL="0" indent="0">
              <a:buNone/>
            </a:pPr>
            <a:r>
              <a:rPr lang="zh-CN" altLang="en-US" sz="2800">
                <a:sym typeface="+mn-ea"/>
              </a:rPr>
              <a:t>      申办人按规定提出业务申请时，只需要上传预审人员签字确定的预审单和对应的举证材料原件，不再上传职工档案其他内容。</a:t>
            </a:r>
            <a:endParaRPr lang="zh-CN" altLang="en-US" sz="2800"/>
          </a:p>
          <a:p>
            <a:endParaRPr lang="zh-CN" altLang="en-US" sz="28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br>
              <a:rPr lang="zh-CN" altLang="en-US" b="1">
                <a:sym typeface="+mn-ea"/>
              </a:rPr>
            </a:br>
            <a:r>
              <a:rPr lang="zh-CN" altLang="en-US" b="1">
                <a:sym typeface="+mn-ea"/>
              </a:rPr>
              <a:t>企业单位申报端</a:t>
            </a:r>
            <a:r>
              <a:rPr lang="en-US" altLang="zh-CN" b="1">
                <a:sym typeface="+mn-ea"/>
              </a:rPr>
              <a:t>—</a:t>
            </a:r>
            <a:r>
              <a:rPr lang="zh-CN" altLang="en-US" b="1">
                <a:sym typeface="+mn-ea"/>
              </a:rPr>
              <a:t>网报申办</a:t>
            </a:r>
            <a:br>
              <a:rPr lang="zh-CN" altLang="en-US" b="1">
                <a:sym typeface="+mn-ea"/>
              </a:rPr>
            </a:br>
            <a:r>
              <a:rPr lang="en-US" altLang="zh-CN" b="1">
                <a:sym typeface="+mn-ea"/>
              </a:rPr>
              <a:t>—</a:t>
            </a:r>
            <a:r>
              <a:rPr lang="zh-CN" altLang="en-US" b="1">
                <a:sym typeface="+mn-ea"/>
              </a:rPr>
              <a:t>职工档案信息预审单</a:t>
            </a:r>
            <a:endParaRPr lang="zh-CN" altLang="en-US"/>
          </a:p>
        </p:txBody>
      </p:sp>
      <p:pic>
        <p:nvPicPr>
          <p:cNvPr id="5" name="内容占位符 4" descr="微信图片_20220929083421"/>
          <p:cNvPicPr>
            <a:picLocks noChangeAspect="1"/>
          </p:cNvPicPr>
          <p:nvPr>
            <p:ph idx="1"/>
          </p:nvPr>
        </p:nvPicPr>
        <p:blipFill>
          <a:blip r:embed="rId1"/>
          <a:stretch>
            <a:fillRect/>
          </a:stretch>
        </p:blipFill>
        <p:spPr>
          <a:xfrm>
            <a:off x="6452235" y="169545"/>
            <a:ext cx="4496435" cy="6353175"/>
          </a:xfrm>
          <a:prstGeom prst="rect">
            <a:avLst/>
          </a:prstGeom>
          <a:noFill/>
          <a:ln w="9525">
            <a:noFill/>
            <a:miter/>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t>档案管理电子化</a:t>
            </a:r>
            <a:endParaRPr lang="zh-CN" altLang="en-US" b="1"/>
          </a:p>
        </p:txBody>
      </p:sp>
      <p:pic>
        <p:nvPicPr>
          <p:cNvPr id="4" name="内容占位符 3"/>
          <p:cNvPicPr>
            <a:picLocks noChangeAspect="1"/>
          </p:cNvPicPr>
          <p:nvPr>
            <p:ph idx="1"/>
          </p:nvPr>
        </p:nvPicPr>
        <p:blipFill>
          <a:blip r:embed="rId1"/>
          <a:stretch>
            <a:fillRect/>
          </a:stretch>
        </p:blipFill>
        <p:spPr>
          <a:xfrm>
            <a:off x="3467100" y="907415"/>
            <a:ext cx="5737225" cy="552386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br>
              <a:rPr lang="zh-CN" altLang="en-US" b="1">
                <a:sym typeface="+mn-ea"/>
              </a:rPr>
            </a:br>
            <a:r>
              <a:rPr lang="zh-CN" altLang="en-US" b="1">
                <a:sym typeface="+mn-ea"/>
              </a:rPr>
              <a:t>企业单位申报端</a:t>
            </a:r>
            <a:r>
              <a:rPr lang="en-US" altLang="zh-CN" b="1">
                <a:sym typeface="+mn-ea"/>
              </a:rPr>
              <a:t>—</a:t>
            </a:r>
            <a:r>
              <a:rPr lang="zh-CN" altLang="en-US" b="1">
                <a:sym typeface="+mn-ea"/>
              </a:rPr>
              <a:t>网报申办</a:t>
            </a:r>
            <a:r>
              <a:rPr lang="en-US" altLang="zh-CN" b="1">
                <a:sym typeface="+mn-ea"/>
              </a:rPr>
              <a:t>—</a:t>
            </a:r>
            <a:r>
              <a:rPr lang="zh-CN" altLang="en-US" b="1">
                <a:sym typeface="+mn-ea"/>
              </a:rPr>
              <a:t>举证材料上传内容</a:t>
            </a:r>
            <a:endParaRPr lang="zh-CN" altLang="en-US" b="1">
              <a:solidFill>
                <a:schemeClr val="tx1"/>
              </a:solidFill>
            </a:endParaRPr>
          </a:p>
          <a:p>
            <a:endParaRPr lang="zh-CN" altLang="en-US"/>
          </a:p>
        </p:txBody>
      </p:sp>
      <p:sp>
        <p:nvSpPr>
          <p:cNvPr id="3" name="内容占位符 2"/>
          <p:cNvSpPr>
            <a:spLocks noGrp="1"/>
          </p:cNvSpPr>
          <p:nvPr>
            <p:ph idx="1"/>
          </p:nvPr>
        </p:nvSpPr>
        <p:spPr/>
        <p:txBody>
          <a:bodyPr/>
          <a:p>
            <a:endParaRPr lang="zh-CN" altLang="en-US" b="1"/>
          </a:p>
          <a:p>
            <a:pPr marL="0" indent="0">
              <a:buNone/>
            </a:pPr>
            <a:r>
              <a:rPr lang="zh-CN" altLang="en-US" b="1">
                <a:solidFill>
                  <a:srgbClr val="FFC000"/>
                </a:solidFill>
              </a:rPr>
              <a:t>一、确认出生日期和参加工作时间举证材料：</a:t>
            </a:r>
            <a:endParaRPr lang="zh-CN" altLang="en-US" b="1">
              <a:solidFill>
                <a:srgbClr val="FFC000"/>
              </a:solidFill>
            </a:endParaRPr>
          </a:p>
          <a:p>
            <a:pPr marL="0" indent="0">
              <a:buNone/>
            </a:pPr>
            <a:r>
              <a:rPr lang="zh-CN" altLang="en-US" b="1"/>
              <a:t>       </a:t>
            </a:r>
            <a:r>
              <a:rPr lang="zh-CN" altLang="en-US"/>
              <a:t>根据退休人员不同情况，分别提供招工（录干）登记表、大中专技工学校毕业生登记表、入伍登记表、下乡知青登记表、计划内临时工登记表、民办教师登记表、赤脚医生登记表、劳动合同书、转正定级表等。上述材料中出生日期记载不明确，可补充提供首次参加工作同期职工登记表、入学登记表、入伍政审表、入伍体检表等原始材料。</a:t>
            </a:r>
            <a:endParaRPr lang="zh-CN" altLang="en-US"/>
          </a:p>
          <a:p>
            <a:pPr marL="0" indent="0">
              <a:buNone/>
            </a:pP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企业单位申报端</a:t>
            </a:r>
            <a:r>
              <a:rPr lang="en-US" altLang="zh-CN" b="1">
                <a:sym typeface="+mn-ea"/>
              </a:rPr>
              <a:t>—</a:t>
            </a:r>
            <a:r>
              <a:rPr lang="zh-CN" altLang="en-US" b="1">
                <a:sym typeface="+mn-ea"/>
              </a:rPr>
              <a:t>网报申办</a:t>
            </a:r>
            <a:r>
              <a:rPr lang="en-US" altLang="zh-CN" b="1">
                <a:sym typeface="+mn-ea"/>
              </a:rPr>
              <a:t>—</a:t>
            </a:r>
            <a:r>
              <a:rPr lang="zh-CN" altLang="en-US" b="1">
                <a:sym typeface="+mn-ea"/>
              </a:rPr>
              <a:t>举证材料上传内容</a:t>
            </a:r>
            <a:endParaRPr lang="zh-CN" altLang="en-US"/>
          </a:p>
        </p:txBody>
      </p:sp>
      <p:sp>
        <p:nvSpPr>
          <p:cNvPr id="3" name="内容占位符 2"/>
          <p:cNvSpPr>
            <a:spLocks noGrp="1"/>
          </p:cNvSpPr>
          <p:nvPr>
            <p:ph idx="1"/>
          </p:nvPr>
        </p:nvSpPr>
        <p:spPr/>
        <p:txBody>
          <a:bodyPr/>
          <a:p>
            <a:pPr marL="0" indent="0">
              <a:buNone/>
            </a:pPr>
            <a:r>
              <a:rPr lang="zh-CN" altLang="en-US" b="1">
                <a:solidFill>
                  <a:srgbClr val="FFC000"/>
                </a:solidFill>
              </a:rPr>
              <a:t>二、确认工作经历举证材料：</a:t>
            </a:r>
            <a:endParaRPr lang="zh-CN" altLang="en-US" b="1">
              <a:solidFill>
                <a:srgbClr val="FFC000"/>
              </a:solidFill>
            </a:endParaRPr>
          </a:p>
          <a:p>
            <a:pPr marL="0" indent="0">
              <a:buNone/>
            </a:pPr>
            <a:r>
              <a:rPr lang="zh-CN" altLang="en-US"/>
              <a:t>       根据不同情况，分别提供工作调动手续、岗位变动手续、转业登记表、复员退伍军人安置信、终止或解除劳动关系手续、处分材料等。</a:t>
            </a:r>
            <a:endParaRPr lang="zh-CN" altLang="en-US"/>
          </a:p>
          <a:p>
            <a:pPr marL="0" indent="0">
              <a:buNone/>
            </a:pPr>
            <a:r>
              <a:rPr lang="zh-CN" altLang="en-US" b="1">
                <a:solidFill>
                  <a:srgbClr val="FFC000"/>
                </a:solidFill>
                <a:sym typeface="+mn-ea"/>
              </a:rPr>
              <a:t>三、确认提高待遇举证材料：</a:t>
            </a:r>
            <a:endParaRPr lang="zh-CN" altLang="en-US" b="1">
              <a:solidFill>
                <a:srgbClr val="FFC000"/>
              </a:solidFill>
            </a:endParaRPr>
          </a:p>
          <a:p>
            <a:pPr marL="0" indent="0">
              <a:buNone/>
            </a:pPr>
            <a:r>
              <a:rPr lang="zh-CN" altLang="en-US">
                <a:sym typeface="+mn-ea"/>
              </a:rPr>
              <a:t>       包括1994年10月31日前的省级以上劳动模范证书、军队军以上单位战斗英雄称号证书、国家科技进步三等奖以上获奖证书、省部级科技进步奖二等奖以上获奖证书、在三线艰苦地区或国防科技企业工作满20年举证材料、在西藏海拔3500米以上工作满10年举证材料等。</a:t>
            </a:r>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br>
              <a:rPr lang="zh-CN" altLang="en-US" b="1">
                <a:sym typeface="+mn-ea"/>
              </a:rPr>
            </a:br>
            <a:r>
              <a:rPr lang="zh-CN" altLang="en-US" b="1">
                <a:sym typeface="+mn-ea"/>
              </a:rPr>
              <a:t>企业单位申报端</a:t>
            </a:r>
            <a:r>
              <a:rPr lang="en-US" altLang="zh-CN" b="1">
                <a:sym typeface="+mn-ea"/>
              </a:rPr>
              <a:t>—</a:t>
            </a:r>
            <a:r>
              <a:rPr lang="zh-CN" altLang="en-US" b="1">
                <a:sym typeface="+mn-ea"/>
              </a:rPr>
              <a:t>网报申办</a:t>
            </a:r>
            <a:r>
              <a:rPr lang="en-US" altLang="zh-CN" b="1">
                <a:sym typeface="+mn-ea"/>
              </a:rPr>
              <a:t>—</a:t>
            </a:r>
            <a:r>
              <a:rPr lang="zh-CN" altLang="en-US" b="1">
                <a:sym typeface="+mn-ea"/>
              </a:rPr>
              <a:t>举证材料上传内容</a:t>
            </a:r>
            <a:endParaRPr lang="zh-CN" altLang="en-US"/>
          </a:p>
          <a:p>
            <a:endParaRPr lang="zh-CN" altLang="en-US"/>
          </a:p>
        </p:txBody>
      </p:sp>
      <p:sp>
        <p:nvSpPr>
          <p:cNvPr id="3" name="内容占位符 2"/>
          <p:cNvSpPr>
            <a:spLocks noGrp="1"/>
          </p:cNvSpPr>
          <p:nvPr>
            <p:ph idx="1"/>
          </p:nvPr>
        </p:nvSpPr>
        <p:spPr>
          <a:xfrm>
            <a:off x="582295" y="981075"/>
            <a:ext cx="10972800" cy="4953000"/>
          </a:xfrm>
        </p:spPr>
        <p:txBody>
          <a:bodyPr/>
          <a:p>
            <a:pPr marL="0" indent="0">
              <a:buNone/>
            </a:pPr>
            <a:r>
              <a:rPr lang="zh-CN" altLang="en-US" b="1">
                <a:solidFill>
                  <a:srgbClr val="FFC000"/>
                </a:solidFill>
              </a:rPr>
              <a:t>四、特殊工种提前退休举证材料：</a:t>
            </a:r>
            <a:endParaRPr lang="zh-CN" altLang="en-US" b="1">
              <a:solidFill>
                <a:srgbClr val="FFC000"/>
              </a:solidFill>
            </a:endParaRPr>
          </a:p>
          <a:p>
            <a:pPr marL="0" indent="0">
              <a:buNone/>
            </a:pPr>
            <a:r>
              <a:rPr lang="zh-CN" altLang="en-US"/>
              <a:t>      </a:t>
            </a:r>
            <a:r>
              <a:rPr lang="zh-CN" altLang="en-US" sz="2800"/>
              <a:t> 除正常退休审核材料外，提供特殊工种岗位工作年限举证材料，包括特殊工种岗位定岗（转岗）通知单、特殊工种岗位工资发放表、岗位管理卡等。</a:t>
            </a:r>
            <a:endParaRPr lang="zh-CN" altLang="en-US" sz="2800"/>
          </a:p>
          <a:p>
            <a:pPr marL="0" indent="0">
              <a:buNone/>
            </a:pPr>
            <a:r>
              <a:rPr lang="zh-CN" altLang="en-US" b="1">
                <a:solidFill>
                  <a:srgbClr val="FFC000"/>
                </a:solidFill>
                <a:sym typeface="+mn-ea"/>
              </a:rPr>
              <a:t>五、因病提前退休举证材料：</a:t>
            </a:r>
            <a:endParaRPr lang="zh-CN" altLang="en-US" b="1">
              <a:solidFill>
                <a:srgbClr val="FFC000"/>
              </a:solidFill>
            </a:endParaRPr>
          </a:p>
          <a:p>
            <a:pPr marL="0" indent="0">
              <a:buNone/>
            </a:pPr>
            <a:r>
              <a:rPr lang="zh-CN" altLang="en-US">
                <a:sym typeface="+mn-ea"/>
              </a:rPr>
              <a:t>     </a:t>
            </a:r>
            <a:r>
              <a:rPr lang="zh-CN" altLang="en-US" sz="2800">
                <a:sym typeface="+mn-ea"/>
              </a:rPr>
              <a:t>  除正常退休审核材料外，提供劳动能力鉴定结论、国有（集体）企业破产改制政策文件、解除劳动关系手续及职工领取安置费或经济补偿金的原始材料。</a:t>
            </a:r>
            <a:endParaRPr lang="zh-CN" altLang="en-US" sz="2800"/>
          </a:p>
          <a:p>
            <a:pPr marL="0" indent="0">
              <a:buNone/>
            </a:pPr>
            <a:r>
              <a:rPr lang="zh-CN" altLang="en-US" b="1">
                <a:solidFill>
                  <a:srgbClr val="FFC000"/>
                </a:solidFill>
              </a:rPr>
              <a:t>六、</a:t>
            </a:r>
            <a:r>
              <a:rPr lang="zh-CN" altLang="en-US" b="1">
                <a:solidFill>
                  <a:srgbClr val="FFC000"/>
                </a:solidFill>
                <a:sym typeface="+mn-ea"/>
              </a:rPr>
              <a:t>确认特殊人群身份举证材料：</a:t>
            </a:r>
            <a:endParaRPr lang="zh-CN" altLang="en-US" b="1">
              <a:solidFill>
                <a:srgbClr val="FFC000"/>
              </a:solidFill>
              <a:sym typeface="+mn-ea"/>
            </a:endParaRPr>
          </a:p>
          <a:p>
            <a:pPr marL="0" indent="0">
              <a:buNone/>
            </a:pPr>
            <a:r>
              <a:rPr lang="zh-CN" altLang="en-US" sz="2800">
                <a:sym typeface="+mn-ea"/>
              </a:rPr>
              <a:t>包括1-4级工伤职工劳动能力鉴定结论书、艰苦边远地区工作经历举证材料、困难企业军转干部认定手续。</a:t>
            </a:r>
            <a:endParaRPr lang="zh-CN" altLang="en-US" sz="2800">
              <a:sym typeface="+mn-e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br>
              <a:rPr lang="zh-CN" altLang="en-US" b="1">
                <a:sym typeface="+mn-ea"/>
              </a:rPr>
            </a:br>
            <a:br>
              <a:rPr lang="zh-CN" altLang="en-US" b="1">
                <a:sym typeface="+mn-ea"/>
              </a:rPr>
            </a:br>
            <a:r>
              <a:rPr lang="zh-CN" altLang="en-US" b="1">
                <a:sym typeface="+mn-ea"/>
              </a:rPr>
              <a:t>企业单位申报端</a:t>
            </a:r>
            <a:r>
              <a:rPr lang="en-US" altLang="zh-CN" b="1">
                <a:sym typeface="+mn-ea"/>
              </a:rPr>
              <a:t>—</a:t>
            </a:r>
            <a:r>
              <a:rPr lang="zh-CN" altLang="en-US" b="1">
                <a:sym typeface="+mn-ea"/>
              </a:rPr>
              <a:t>网报申办</a:t>
            </a:r>
            <a:r>
              <a:rPr lang="en-US" altLang="zh-CN" b="1">
                <a:sym typeface="+mn-ea"/>
              </a:rPr>
              <a:t>—</a:t>
            </a:r>
            <a:r>
              <a:rPr lang="zh-CN" altLang="en-US" b="1">
                <a:sym typeface="+mn-ea"/>
              </a:rPr>
              <a:t>举证材料上传内容</a:t>
            </a:r>
            <a:endParaRPr lang="zh-CN" altLang="en-US"/>
          </a:p>
          <a:p>
            <a:endParaRPr lang="zh-CN" altLang="en-US"/>
          </a:p>
          <a:p>
            <a:endParaRPr lang="zh-CN" altLang="en-US"/>
          </a:p>
        </p:txBody>
      </p:sp>
      <p:sp>
        <p:nvSpPr>
          <p:cNvPr id="3" name="内容占位符 2"/>
          <p:cNvSpPr>
            <a:spLocks noGrp="1"/>
          </p:cNvSpPr>
          <p:nvPr>
            <p:ph idx="1"/>
          </p:nvPr>
        </p:nvSpPr>
        <p:spPr/>
        <p:txBody>
          <a:bodyPr/>
          <a:p>
            <a:pPr marL="0" indent="0">
              <a:buNone/>
            </a:pPr>
            <a:r>
              <a:rPr lang="zh-CN" altLang="en-US" b="1">
                <a:solidFill>
                  <a:srgbClr val="FFC000"/>
                </a:solidFill>
                <a:sym typeface="+mn-ea"/>
              </a:rPr>
              <a:t>七、部分女性参保人员的举证材料：</a:t>
            </a:r>
            <a:endParaRPr lang="zh-CN" altLang="en-US" b="1">
              <a:solidFill>
                <a:srgbClr val="FFC000"/>
              </a:solidFill>
            </a:endParaRPr>
          </a:p>
          <a:p>
            <a:pPr marL="0" indent="0">
              <a:buNone/>
            </a:pPr>
            <a:r>
              <a:rPr lang="en-US" altLang="zh-CN">
                <a:sym typeface="+mn-ea"/>
              </a:rPr>
              <a:t>      1</a:t>
            </a:r>
            <a:r>
              <a:rPr lang="zh-CN" altLang="en-US">
                <a:sym typeface="+mn-ea"/>
              </a:rPr>
              <a:t>、企业女职工原干部身份，由原干部管理岗位或专业技术岗位调整为现工人操作岗位连续满</a:t>
            </a:r>
            <a:r>
              <a:rPr lang="en-US" altLang="zh-CN">
                <a:sym typeface="+mn-ea"/>
              </a:rPr>
              <a:t>5</a:t>
            </a:r>
            <a:r>
              <a:rPr lang="zh-CN" altLang="en-US">
                <a:sym typeface="+mn-ea"/>
              </a:rPr>
              <a:t>年，申请按女工人</a:t>
            </a:r>
            <a:r>
              <a:rPr lang="en-US" altLang="zh-CN">
                <a:sym typeface="+mn-ea"/>
              </a:rPr>
              <a:t>50</a:t>
            </a:r>
            <a:r>
              <a:rPr lang="zh-CN" altLang="en-US">
                <a:sym typeface="+mn-ea"/>
              </a:rPr>
              <a:t>周岁退休的，应提供当时的转岗调资表或相关转岗手续、退休前连续五年在岗时与单位签订的劳动合同书、个人退休申请。</a:t>
            </a:r>
            <a:endParaRPr lang="zh-CN" altLang="en-US">
              <a:sym typeface="+mn-ea"/>
            </a:endParaRPr>
          </a:p>
          <a:p>
            <a:pPr marL="0" indent="0">
              <a:buNone/>
            </a:pPr>
            <a:r>
              <a:rPr lang="en-US" altLang="zh-CN">
                <a:sym typeface="+mn-ea"/>
              </a:rPr>
              <a:t>      2</a:t>
            </a:r>
            <a:r>
              <a:rPr lang="zh-CN" altLang="en-US">
                <a:sym typeface="+mn-ea"/>
              </a:rPr>
              <a:t>、现灵活就业参保人员在原公有制企业工作满</a:t>
            </a:r>
            <a:r>
              <a:rPr lang="en-US" altLang="zh-CN">
                <a:sym typeface="+mn-ea"/>
              </a:rPr>
              <a:t>10</a:t>
            </a:r>
            <a:r>
              <a:rPr lang="zh-CN" altLang="en-US">
                <a:sym typeface="+mn-ea"/>
              </a:rPr>
              <a:t>年后因企业改制、破产解除或终止劳动关系后申请</a:t>
            </a:r>
            <a:r>
              <a:rPr lang="en-US" altLang="zh-CN">
                <a:sym typeface="+mn-ea"/>
              </a:rPr>
              <a:t>50</a:t>
            </a:r>
            <a:r>
              <a:rPr lang="zh-CN" altLang="en-US">
                <a:sym typeface="+mn-ea"/>
              </a:rPr>
              <a:t>周岁退休的，应提供参保人因企业改制、破产原因签订的职工解除劳动合同领取经济补偿金或安置费登记表。</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br>
              <a:rPr lang="zh-CN" altLang="en-US" b="1">
                <a:sym typeface="+mn-ea"/>
              </a:rPr>
            </a:br>
            <a:br>
              <a:rPr lang="zh-CN" altLang="en-US" b="1">
                <a:sym typeface="+mn-ea"/>
              </a:rPr>
            </a:br>
            <a:r>
              <a:rPr lang="zh-CN" altLang="en-US" b="1">
                <a:sym typeface="+mn-ea"/>
              </a:rPr>
              <a:t>企业单位申报端</a:t>
            </a:r>
            <a:r>
              <a:rPr lang="en-US" altLang="zh-CN" b="1">
                <a:sym typeface="+mn-ea"/>
              </a:rPr>
              <a:t>—</a:t>
            </a:r>
            <a:r>
              <a:rPr lang="zh-CN" altLang="en-US" b="1">
                <a:sym typeface="+mn-ea"/>
              </a:rPr>
              <a:t>网报申办</a:t>
            </a:r>
            <a:r>
              <a:rPr lang="en-US" altLang="zh-CN" b="1">
                <a:sym typeface="+mn-ea"/>
              </a:rPr>
              <a:t>—</a:t>
            </a:r>
            <a:r>
              <a:rPr lang="zh-CN" altLang="en-US" b="1">
                <a:sym typeface="+mn-ea"/>
              </a:rPr>
              <a:t>申报办理步骤</a:t>
            </a:r>
            <a:endParaRPr lang="zh-CN" altLang="en-US" b="1">
              <a:solidFill>
                <a:schemeClr val="tx1"/>
              </a:solidFill>
            </a:endParaRPr>
          </a:p>
          <a:p>
            <a:endParaRPr lang="zh-CN" altLang="en-US"/>
          </a:p>
          <a:p>
            <a:endParaRPr lang="zh-CN" altLang="en-US"/>
          </a:p>
        </p:txBody>
      </p:sp>
      <p:sp>
        <p:nvSpPr>
          <p:cNvPr id="3" name="内容占位符 2"/>
          <p:cNvSpPr>
            <a:spLocks noGrp="1"/>
          </p:cNvSpPr>
          <p:nvPr>
            <p:ph idx="1"/>
          </p:nvPr>
        </p:nvSpPr>
        <p:spPr/>
        <p:txBody>
          <a:bodyPr/>
          <a:p>
            <a:r>
              <a:rPr lang="zh-CN" altLang="en-US" b="1">
                <a:solidFill>
                  <a:srgbClr val="FFC000"/>
                </a:solidFill>
                <a:effectLst/>
                <a:sym typeface="+mn-ea"/>
              </a:rPr>
              <a:t>正常退休企业参保人员符合下列条件之一的，无需进行档案信息认定，直接向社保经办部门申领退休待遇：</a:t>
            </a:r>
            <a:endParaRPr lang="zh-CN" altLang="en-US" b="1">
              <a:solidFill>
                <a:srgbClr val="FFC000"/>
              </a:solidFill>
              <a:effectLst/>
              <a:sym typeface="+mn-ea"/>
            </a:endParaRPr>
          </a:p>
          <a:p>
            <a:r>
              <a:rPr lang="zh-CN" altLang="en-US" sz="2800">
                <a:sym typeface="+mn-ea"/>
              </a:rPr>
              <a:t>（一）1996年1月1日之后参保缴费的男性参保人员，无视同缴费年限并且档案记载出生日期与居民身份证一致，</a:t>
            </a:r>
            <a:r>
              <a:rPr lang="en-US" altLang="zh-CN" sz="2800">
                <a:sym typeface="+mn-ea"/>
              </a:rPr>
              <a:t>60</a:t>
            </a:r>
            <a:r>
              <a:rPr lang="zh-CN" altLang="en-US" sz="2800">
                <a:sym typeface="+mn-ea"/>
              </a:rPr>
              <a:t>周岁退休的；</a:t>
            </a:r>
            <a:endParaRPr lang="zh-CN" altLang="en-US" sz="2800"/>
          </a:p>
          <a:p>
            <a:r>
              <a:rPr lang="zh-CN" altLang="en-US" sz="2800">
                <a:sym typeface="+mn-ea"/>
              </a:rPr>
              <a:t>（二）1996年1月1日之后参保缴费的女性参保人员，无视同缴费年限并且档案记载出生日期与居民身份证一致，按政策在55周岁退休的；</a:t>
            </a:r>
            <a:endParaRPr lang="zh-CN" altLang="en-US" sz="2800"/>
          </a:p>
          <a:p>
            <a:r>
              <a:rPr lang="zh-CN" altLang="en-US" sz="2800">
                <a:sym typeface="+mn-ea"/>
              </a:rPr>
              <a:t>（三）始终以灵活就业人员身份参保缴费的。</a:t>
            </a:r>
            <a:endParaRPr lang="zh-CN" altLang="en-US" sz="2800"/>
          </a:p>
          <a:p>
            <a:r>
              <a:rPr lang="zh-CN" altLang="en-US" sz="2800">
                <a:solidFill>
                  <a:srgbClr val="FFC000"/>
                </a:solidFill>
                <a:sym typeface="+mn-ea"/>
              </a:rPr>
              <a:t>以上人员待遇申领时，申办人应确保业务申请信息与社会保险登记信息一致并提交本人签字的承诺书。</a:t>
            </a:r>
            <a:endParaRPr lang="zh-CN" altLang="en-US" sz="2800">
              <a:solidFill>
                <a:srgbClr val="FFC000"/>
              </a:solidFill>
              <a:sym typeface="+mn-e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br>
              <a:rPr lang="zh-CN" altLang="en-US" b="1">
                <a:sym typeface="+mn-ea"/>
              </a:rPr>
            </a:br>
            <a:r>
              <a:rPr lang="zh-CN" altLang="en-US" b="1">
                <a:sym typeface="+mn-ea"/>
              </a:rPr>
              <a:t>企业单位申报端</a:t>
            </a:r>
            <a:r>
              <a:rPr lang="en-US" altLang="zh-CN" b="1">
                <a:sym typeface="+mn-ea"/>
              </a:rPr>
              <a:t>—</a:t>
            </a:r>
            <a:r>
              <a:rPr lang="zh-CN" altLang="en-US" b="1">
                <a:sym typeface="+mn-ea"/>
              </a:rPr>
              <a:t>网报申办</a:t>
            </a:r>
            <a:r>
              <a:rPr lang="en-US" altLang="zh-CN" b="1">
                <a:sym typeface="+mn-ea"/>
              </a:rPr>
              <a:t>—</a:t>
            </a:r>
            <a:r>
              <a:rPr lang="zh-CN" altLang="en-US" b="1">
                <a:sym typeface="+mn-ea"/>
              </a:rPr>
              <a:t>附件材料上传步骤</a:t>
            </a:r>
            <a:endParaRPr lang="zh-CN" altLang="en-US" b="1">
              <a:solidFill>
                <a:schemeClr val="tx1"/>
              </a:solidFill>
            </a:endParaRPr>
          </a:p>
          <a:p>
            <a:endParaRPr lang="zh-CN" altLang="en-US"/>
          </a:p>
        </p:txBody>
      </p:sp>
      <p:pic>
        <p:nvPicPr>
          <p:cNvPr id="4" name="内容占位符 3"/>
          <p:cNvPicPr>
            <a:picLocks noChangeAspect="1"/>
          </p:cNvPicPr>
          <p:nvPr>
            <p:ph idx="1"/>
          </p:nvPr>
        </p:nvPicPr>
        <p:blipFill>
          <a:blip r:embed="rId1"/>
          <a:stretch>
            <a:fillRect/>
          </a:stretch>
        </p:blipFill>
        <p:spPr>
          <a:xfrm>
            <a:off x="788035" y="1174750"/>
            <a:ext cx="10614660" cy="49530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br>
              <a:rPr lang="zh-CN" altLang="en-US" b="1">
                <a:sym typeface="+mn-ea"/>
              </a:rPr>
            </a:br>
            <a:r>
              <a:rPr lang="zh-CN" altLang="en-US" b="1">
                <a:sym typeface="+mn-ea"/>
              </a:rPr>
              <a:t>网报申办</a:t>
            </a:r>
            <a:r>
              <a:rPr lang="en-US" altLang="zh-CN" b="1">
                <a:sym typeface="+mn-ea"/>
              </a:rPr>
              <a:t>—</a:t>
            </a:r>
            <a:r>
              <a:rPr lang="zh-CN" altLang="en-US" b="1">
                <a:sym typeface="+mn-ea"/>
              </a:rPr>
              <a:t>企业单位申报端</a:t>
            </a:r>
            <a:r>
              <a:rPr lang="en-US" altLang="zh-CN" b="1">
                <a:sym typeface="+mn-ea"/>
              </a:rPr>
              <a:t>—</a:t>
            </a:r>
            <a:r>
              <a:rPr lang="zh-CN" altLang="en-US" b="1">
                <a:sym typeface="+mn-ea"/>
              </a:rPr>
              <a:t>申报办理步骤</a:t>
            </a:r>
            <a:endParaRPr lang="zh-CN" altLang="en-US" b="1">
              <a:solidFill>
                <a:schemeClr val="tx1"/>
              </a:solidFill>
            </a:endParaRPr>
          </a:p>
          <a:p>
            <a:endParaRPr lang="zh-CN" altLang="en-US"/>
          </a:p>
        </p:txBody>
      </p:sp>
      <p:pic>
        <p:nvPicPr>
          <p:cNvPr id="4" name="内容占位符 3"/>
          <p:cNvPicPr>
            <a:picLocks noChangeAspect="1"/>
          </p:cNvPicPr>
          <p:nvPr>
            <p:ph idx="1"/>
          </p:nvPr>
        </p:nvPicPr>
        <p:blipFill>
          <a:blip r:embed="rId1"/>
          <a:stretch>
            <a:fillRect/>
          </a:stretch>
        </p:blipFill>
        <p:spPr>
          <a:xfrm>
            <a:off x="1746250" y="1021080"/>
            <a:ext cx="8964295" cy="531495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br>
              <a:rPr lang="zh-CN" altLang="en-US" b="1">
                <a:sym typeface="+mn-ea"/>
              </a:rPr>
            </a:br>
            <a:r>
              <a:rPr lang="zh-CN" altLang="en-US" b="1">
                <a:sym typeface="+mn-ea"/>
              </a:rPr>
              <a:t>网报申办</a:t>
            </a:r>
            <a:r>
              <a:rPr lang="en-US" altLang="zh-CN" b="1">
                <a:sym typeface="+mn-ea"/>
              </a:rPr>
              <a:t>—</a:t>
            </a:r>
            <a:r>
              <a:rPr lang="zh-CN" altLang="en-US" b="1">
                <a:sym typeface="+mn-ea"/>
              </a:rPr>
              <a:t>企业单位申报端</a:t>
            </a:r>
            <a:r>
              <a:rPr lang="en-US" altLang="zh-CN" b="1">
                <a:sym typeface="+mn-ea"/>
              </a:rPr>
              <a:t>—</a:t>
            </a:r>
            <a:r>
              <a:rPr lang="zh-CN" altLang="en-US" b="1">
                <a:sym typeface="+mn-ea"/>
              </a:rPr>
              <a:t>申报办理步骤</a:t>
            </a:r>
            <a:endParaRPr lang="zh-CN" altLang="en-US" b="1">
              <a:solidFill>
                <a:schemeClr val="tx1"/>
              </a:solidFill>
            </a:endParaRPr>
          </a:p>
          <a:p>
            <a:endParaRPr lang="zh-CN" altLang="en-US"/>
          </a:p>
        </p:txBody>
      </p:sp>
      <p:pic>
        <p:nvPicPr>
          <p:cNvPr id="6" name="内容占位符 5"/>
          <p:cNvPicPr>
            <a:picLocks noChangeAspect="1"/>
          </p:cNvPicPr>
          <p:nvPr>
            <p:ph idx="1"/>
          </p:nvPr>
        </p:nvPicPr>
        <p:blipFill>
          <a:blip r:embed="rId1"/>
          <a:stretch>
            <a:fillRect/>
          </a:stretch>
        </p:blipFill>
        <p:spPr>
          <a:xfrm>
            <a:off x="1537335" y="925830"/>
            <a:ext cx="8785225" cy="5203825"/>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br>
              <a:rPr lang="zh-CN" altLang="en-US" b="1">
                <a:sym typeface="+mn-ea"/>
              </a:rPr>
            </a:br>
            <a:r>
              <a:rPr lang="zh-CN" altLang="en-US" b="1">
                <a:sym typeface="+mn-ea"/>
              </a:rPr>
              <a:t>网报申办</a:t>
            </a:r>
            <a:r>
              <a:rPr lang="en-US" altLang="zh-CN" b="1">
                <a:sym typeface="+mn-ea"/>
              </a:rPr>
              <a:t>—</a:t>
            </a:r>
            <a:r>
              <a:rPr lang="zh-CN" altLang="en-US" b="1">
                <a:sym typeface="+mn-ea"/>
              </a:rPr>
              <a:t>企业单位申报端</a:t>
            </a:r>
            <a:r>
              <a:rPr lang="en-US" altLang="zh-CN" b="1">
                <a:sym typeface="+mn-ea"/>
              </a:rPr>
              <a:t>—</a:t>
            </a:r>
            <a:r>
              <a:rPr lang="zh-CN" altLang="en-US" b="1">
                <a:sym typeface="+mn-ea"/>
              </a:rPr>
              <a:t>申报办理步骤</a:t>
            </a:r>
            <a:endParaRPr lang="zh-CN" altLang="en-US" b="1">
              <a:solidFill>
                <a:schemeClr val="tx1"/>
              </a:solidFill>
            </a:endParaRPr>
          </a:p>
          <a:p>
            <a:endParaRPr lang="zh-CN" altLang="en-US"/>
          </a:p>
        </p:txBody>
      </p:sp>
      <p:pic>
        <p:nvPicPr>
          <p:cNvPr id="4" name="内容占位符 3"/>
          <p:cNvPicPr>
            <a:picLocks noChangeAspect="1"/>
          </p:cNvPicPr>
          <p:nvPr>
            <p:ph idx="1"/>
          </p:nvPr>
        </p:nvPicPr>
        <p:blipFill>
          <a:blip r:embed="rId1"/>
          <a:stretch>
            <a:fillRect/>
          </a:stretch>
        </p:blipFill>
        <p:spPr>
          <a:xfrm>
            <a:off x="1890395" y="950595"/>
            <a:ext cx="8262620" cy="526923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3"/>
          <p:cNvSpPr>
            <a:spLocks noGrp="1"/>
          </p:cNvSpPr>
          <p:nvPr>
            <p:ph type="title"/>
          </p:nvPr>
        </p:nvSpPr>
        <p:spPr/>
        <p:txBody>
          <a:bodyPr/>
          <a:p>
            <a:r>
              <a:rPr lang="zh-CN" altLang="en-US" b="1">
                <a:solidFill>
                  <a:schemeClr val="tx1"/>
                </a:solidFill>
              </a:rPr>
              <a:t>社保前台受理</a:t>
            </a:r>
            <a:endParaRPr lang="zh-CN" altLang="en-US" b="1">
              <a:solidFill>
                <a:schemeClr val="tx1"/>
              </a:solidFill>
            </a:endParaRPr>
          </a:p>
        </p:txBody>
      </p:sp>
      <p:pic>
        <p:nvPicPr>
          <p:cNvPr id="3" name="内容占位符 2" descr="图片1"/>
          <p:cNvPicPr>
            <a:picLocks noChangeAspect="1"/>
          </p:cNvPicPr>
          <p:nvPr>
            <p:ph idx="1"/>
          </p:nvPr>
        </p:nvPicPr>
        <p:blipFill>
          <a:blip r:embed="rId1"/>
          <a:stretch>
            <a:fillRect/>
          </a:stretch>
        </p:blipFill>
        <p:spPr>
          <a:xfrm>
            <a:off x="609600" y="1763395"/>
            <a:ext cx="10972800" cy="3775075"/>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标题 4"/>
          <p:cNvSpPr>
            <a:spLocks noGrp="1"/>
          </p:cNvSpPr>
          <p:nvPr>
            <p:ph type="title"/>
          </p:nvPr>
        </p:nvSpPr>
        <p:spPr/>
        <p:txBody>
          <a:bodyPr/>
          <a:p>
            <a:pPr algn="l"/>
            <a:r>
              <a:rPr lang="zh-CN" altLang="en-US" b="1">
                <a:solidFill>
                  <a:schemeClr val="tx1"/>
                </a:solidFill>
              </a:rPr>
              <a:t>人社行政部门后台审核</a:t>
            </a:r>
            <a:endParaRPr lang="zh-CN" altLang="en-US" b="1">
              <a:solidFill>
                <a:schemeClr val="tx1"/>
              </a:solidFill>
            </a:endParaRPr>
          </a:p>
        </p:txBody>
      </p:sp>
      <p:pic>
        <p:nvPicPr>
          <p:cNvPr id="4" name="内容占位符 3" descr="河北省人社一体化公共服务平台1"/>
          <p:cNvPicPr>
            <a:picLocks noChangeAspect="1"/>
          </p:cNvPicPr>
          <p:nvPr>
            <p:ph idx="1"/>
          </p:nvPr>
        </p:nvPicPr>
        <p:blipFill>
          <a:blip r:embed="rId1"/>
          <a:stretch>
            <a:fillRect/>
          </a:stretch>
        </p:blipFill>
        <p:spPr>
          <a:xfrm>
            <a:off x="962660" y="1174750"/>
            <a:ext cx="10265410" cy="495300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3"/>
          <p:cNvSpPr>
            <a:spLocks noGrp="1"/>
          </p:cNvSpPr>
          <p:nvPr>
            <p:ph type="title"/>
          </p:nvPr>
        </p:nvSpPr>
        <p:spPr/>
        <p:txBody>
          <a:bodyPr/>
          <a:p>
            <a:r>
              <a:rPr lang="zh-CN" altLang="en-US" b="1">
                <a:solidFill>
                  <a:schemeClr val="tx1"/>
                </a:solidFill>
              </a:rPr>
              <a:t>后台审核完毕，系统生成档案信息认定表</a:t>
            </a:r>
            <a:r>
              <a:rPr lang="zh-CN" altLang="en-US" b="1">
                <a:solidFill>
                  <a:srgbClr val="FFC000"/>
                </a:solidFill>
              </a:rPr>
              <a:t>。</a:t>
            </a:r>
            <a:endParaRPr lang="zh-CN" altLang="en-US" b="1">
              <a:solidFill>
                <a:srgbClr val="FFC000"/>
              </a:solidFill>
            </a:endParaRPr>
          </a:p>
        </p:txBody>
      </p:sp>
      <p:pic>
        <p:nvPicPr>
          <p:cNvPr id="3" name="内容占位符 2" descr="河北省人社一体化公共服务平台11"/>
          <p:cNvPicPr>
            <a:picLocks noChangeAspect="1"/>
          </p:cNvPicPr>
          <p:nvPr>
            <p:ph idx="1"/>
          </p:nvPr>
        </p:nvPicPr>
        <p:blipFill>
          <a:blip r:embed="rId1"/>
          <a:stretch>
            <a:fillRect/>
          </a:stretch>
        </p:blipFill>
        <p:spPr>
          <a:xfrm>
            <a:off x="962660" y="1174750"/>
            <a:ext cx="10265410" cy="495300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t>申办人下载业务回单</a:t>
            </a:r>
            <a:r>
              <a:rPr lang="en-US" altLang="zh-CN" b="1"/>
              <a:t>—</a:t>
            </a:r>
            <a:r>
              <a:rPr lang="zh-CN" altLang="en-US" b="1"/>
              <a:t>档案信息认定表</a:t>
            </a:r>
            <a:endParaRPr lang="zh-CN" altLang="en-US" b="1"/>
          </a:p>
        </p:txBody>
      </p:sp>
      <p:pic>
        <p:nvPicPr>
          <p:cNvPr id="4" name="内容占位符 3"/>
          <p:cNvPicPr>
            <a:picLocks noChangeAspect="1"/>
          </p:cNvPicPr>
          <p:nvPr>
            <p:ph idx="1"/>
          </p:nvPr>
        </p:nvPicPr>
        <p:blipFill>
          <a:blip r:embed="rId1"/>
          <a:stretch>
            <a:fillRect/>
          </a:stretch>
        </p:blipFill>
        <p:spPr>
          <a:xfrm>
            <a:off x="609600" y="1209675"/>
            <a:ext cx="10972800" cy="4882515"/>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4400" b="1">
                <a:solidFill>
                  <a:srgbClr val="FF0000"/>
                </a:solidFill>
                <a:latin typeface="宋体" charset="0"/>
                <a:ea typeface="宋体" charset="0"/>
              </a:rPr>
              <a:t>★</a:t>
            </a:r>
            <a:r>
              <a:rPr lang="zh-CN" altLang="en-US" sz="4400" b="1">
                <a:solidFill>
                  <a:srgbClr val="FF0000"/>
                </a:solidFill>
              </a:rPr>
              <a:t>附件材料上传内容及顺序：</a:t>
            </a:r>
            <a:endParaRPr lang="zh-CN" altLang="en-US" sz="4400" b="1">
              <a:solidFill>
                <a:srgbClr val="FF0000"/>
              </a:solidFill>
            </a:endParaRPr>
          </a:p>
        </p:txBody>
      </p:sp>
      <p:sp>
        <p:nvSpPr>
          <p:cNvPr id="3" name="内容占位符 2"/>
          <p:cNvSpPr>
            <a:spLocks noGrp="1"/>
          </p:cNvSpPr>
          <p:nvPr>
            <p:ph idx="1"/>
          </p:nvPr>
        </p:nvSpPr>
        <p:spPr/>
        <p:txBody>
          <a:bodyPr/>
          <a:p>
            <a:r>
              <a:rPr lang="zh-CN" altLang="en-US" sz="2400" b="1">
                <a:solidFill>
                  <a:schemeClr val="tx1"/>
                </a:solidFill>
                <a:sym typeface="+mn-ea"/>
              </a:rPr>
              <a:t>一、业务单（系统生成）</a:t>
            </a:r>
            <a:endParaRPr lang="zh-CN" altLang="en-US" sz="2400" b="1">
              <a:solidFill>
                <a:schemeClr val="tx1"/>
              </a:solidFill>
              <a:sym typeface="+mn-ea"/>
            </a:endParaRPr>
          </a:p>
          <a:p>
            <a:r>
              <a:rPr lang="zh-CN" altLang="en-US" sz="2400" b="1">
                <a:solidFill>
                  <a:schemeClr val="tx1"/>
                </a:solidFill>
                <a:sym typeface="+mn-ea"/>
              </a:rPr>
              <a:t>二、申办人身份证或者社保卡（拍照或扫描正反面）</a:t>
            </a:r>
            <a:endParaRPr lang="zh-CN" altLang="en-US" sz="2400" b="1">
              <a:solidFill>
                <a:schemeClr val="tx1"/>
              </a:solidFill>
              <a:sym typeface="+mn-ea"/>
            </a:endParaRPr>
          </a:p>
          <a:p>
            <a:r>
              <a:rPr lang="zh-CN" altLang="en-US" sz="2400" b="1">
                <a:solidFill>
                  <a:schemeClr val="tx1"/>
                </a:solidFill>
                <a:sym typeface="+mn-ea"/>
              </a:rPr>
              <a:t>三、正常退休预审单（人社局审核后签字盖章拍照或扫描件）</a:t>
            </a:r>
            <a:endParaRPr lang="zh-CN" altLang="en-US" sz="2400" b="1">
              <a:solidFill>
                <a:schemeClr val="tx1"/>
              </a:solidFill>
              <a:sym typeface="+mn-ea"/>
            </a:endParaRPr>
          </a:p>
          <a:p>
            <a:r>
              <a:rPr lang="zh-CN" altLang="en-US" sz="2400" b="1">
                <a:solidFill>
                  <a:schemeClr val="tx1"/>
                </a:solidFill>
                <a:sym typeface="+mn-ea"/>
              </a:rPr>
              <a:t>四、职工档案</a:t>
            </a:r>
            <a:r>
              <a:rPr lang="en-US" altLang="zh-CN" sz="2400" b="1">
                <a:solidFill>
                  <a:schemeClr val="tx1"/>
                </a:solidFill>
                <a:sym typeface="+mn-ea"/>
              </a:rPr>
              <a:t>01--10</a:t>
            </a:r>
            <a:r>
              <a:rPr lang="zh-CN" altLang="en-US" sz="2400" b="1">
                <a:solidFill>
                  <a:schemeClr val="tx1"/>
                </a:solidFill>
                <a:sym typeface="+mn-ea"/>
              </a:rPr>
              <a:t>（空或者上传白纸，此类无需上传内容）</a:t>
            </a:r>
            <a:endParaRPr lang="zh-CN" altLang="en-US" sz="2400" b="1">
              <a:solidFill>
                <a:schemeClr val="tx1"/>
              </a:solidFill>
              <a:sym typeface="+mn-ea"/>
            </a:endParaRPr>
          </a:p>
          <a:p>
            <a:r>
              <a:rPr lang="zh-CN" altLang="en-US" sz="2400" b="1">
                <a:solidFill>
                  <a:schemeClr val="tx1"/>
                </a:solidFill>
                <a:sym typeface="+mn-ea"/>
              </a:rPr>
              <a:t>五、举证材料（原件拍照或扫描）：</a:t>
            </a:r>
            <a:endParaRPr lang="zh-CN" altLang="en-US" sz="2400" b="1">
              <a:solidFill>
                <a:schemeClr val="tx1"/>
              </a:solidFill>
              <a:sym typeface="+mn-ea"/>
            </a:endParaRPr>
          </a:p>
          <a:p>
            <a:r>
              <a:rPr lang="en-US" altLang="zh-CN" sz="2400" b="1">
                <a:solidFill>
                  <a:schemeClr val="tx1"/>
                </a:solidFill>
                <a:sym typeface="+mn-ea"/>
              </a:rPr>
              <a:t>1</a:t>
            </a:r>
            <a:r>
              <a:rPr lang="zh-CN" altLang="en-US" sz="2400" b="1">
                <a:solidFill>
                  <a:schemeClr val="tx1"/>
                </a:solidFill>
                <a:sym typeface="+mn-ea"/>
              </a:rPr>
              <a:t>、确认出生日期和参加工作时间举证材料</a:t>
            </a:r>
            <a:endParaRPr lang="zh-CN" altLang="en-US" sz="2400" b="1">
              <a:solidFill>
                <a:schemeClr val="tx1"/>
              </a:solidFill>
              <a:sym typeface="+mn-ea"/>
            </a:endParaRPr>
          </a:p>
          <a:p>
            <a:r>
              <a:rPr lang="en-US" altLang="zh-CN" sz="2400" b="1">
                <a:solidFill>
                  <a:schemeClr val="tx1"/>
                </a:solidFill>
                <a:sym typeface="+mn-ea"/>
              </a:rPr>
              <a:t>2</a:t>
            </a:r>
            <a:r>
              <a:rPr lang="zh-CN" altLang="en-US" sz="2400" b="1">
                <a:solidFill>
                  <a:schemeClr val="tx1"/>
                </a:solidFill>
                <a:sym typeface="+mn-ea"/>
              </a:rPr>
              <a:t>、确认工作经历举证材料</a:t>
            </a:r>
            <a:endParaRPr lang="zh-CN" altLang="en-US" sz="2400" b="1">
              <a:solidFill>
                <a:schemeClr val="tx1"/>
              </a:solidFill>
              <a:sym typeface="+mn-ea"/>
            </a:endParaRPr>
          </a:p>
          <a:p>
            <a:r>
              <a:rPr lang="en-US" altLang="zh-CN" sz="2400" b="1">
                <a:solidFill>
                  <a:schemeClr val="tx1"/>
                </a:solidFill>
                <a:sym typeface="+mn-ea"/>
              </a:rPr>
              <a:t>3</a:t>
            </a:r>
            <a:r>
              <a:rPr lang="zh-CN" altLang="en-US" sz="2400" b="1">
                <a:solidFill>
                  <a:schemeClr val="tx1"/>
                </a:solidFill>
                <a:sym typeface="+mn-ea"/>
              </a:rPr>
              <a:t>、部分女性参保人员的举证材料</a:t>
            </a:r>
            <a:endParaRPr lang="zh-CN" altLang="en-US" sz="2400" b="1">
              <a:solidFill>
                <a:schemeClr val="tx1"/>
              </a:solidFill>
              <a:sym typeface="+mn-ea"/>
            </a:endParaRPr>
          </a:p>
          <a:p>
            <a:r>
              <a:rPr lang="en-US" altLang="zh-CN" sz="2400" b="1">
                <a:solidFill>
                  <a:schemeClr val="tx1"/>
                </a:solidFill>
                <a:sym typeface="+mn-ea"/>
              </a:rPr>
              <a:t>4</a:t>
            </a:r>
            <a:r>
              <a:rPr lang="zh-CN" altLang="en-US" sz="2400" b="1">
                <a:solidFill>
                  <a:schemeClr val="tx1"/>
                </a:solidFill>
                <a:sym typeface="+mn-ea"/>
              </a:rPr>
              <a:t>、确认提高待遇和受刑事处罚材料</a:t>
            </a:r>
            <a:endParaRPr lang="zh-CN" altLang="en-US" sz="2400" b="1">
              <a:solidFill>
                <a:schemeClr val="tx1"/>
              </a:solidFill>
              <a:sym typeface="+mn-ea"/>
            </a:endParaRPr>
          </a:p>
          <a:p>
            <a:r>
              <a:rPr lang="en-US" altLang="zh-CN" sz="2400" b="1">
                <a:solidFill>
                  <a:schemeClr val="tx1"/>
                </a:solidFill>
                <a:sym typeface="+mn-ea"/>
              </a:rPr>
              <a:t>5</a:t>
            </a:r>
            <a:r>
              <a:rPr lang="zh-CN" altLang="en-US" sz="2400" b="1">
                <a:solidFill>
                  <a:schemeClr val="tx1"/>
                </a:solidFill>
                <a:sym typeface="+mn-ea"/>
              </a:rPr>
              <a:t>、特殊工种提前退休举证材料</a:t>
            </a:r>
            <a:endParaRPr lang="zh-CN" altLang="en-US" sz="2400" b="1">
              <a:solidFill>
                <a:schemeClr val="tx1"/>
              </a:solidFill>
              <a:sym typeface="+mn-ea"/>
            </a:endParaRPr>
          </a:p>
          <a:p>
            <a:r>
              <a:rPr lang="en-US" altLang="zh-CN" sz="2400" b="1">
                <a:solidFill>
                  <a:schemeClr val="tx1"/>
                </a:solidFill>
                <a:sym typeface="+mn-ea"/>
              </a:rPr>
              <a:t>6</a:t>
            </a:r>
            <a:r>
              <a:rPr lang="zh-CN" altLang="en-US" sz="2400" b="1">
                <a:solidFill>
                  <a:schemeClr val="tx1"/>
                </a:solidFill>
                <a:sym typeface="+mn-ea"/>
              </a:rPr>
              <a:t>、因病提前退休举证材料</a:t>
            </a:r>
            <a:endParaRPr lang="zh-CN" altLang="en-US" sz="2400" b="1">
              <a:solidFill>
                <a:schemeClr val="tx1"/>
              </a:solidFill>
              <a:sym typeface="+mn-ea"/>
            </a:endParaRPr>
          </a:p>
          <a:p>
            <a:r>
              <a:rPr lang="en-US" altLang="zh-CN" sz="2400" b="1">
                <a:solidFill>
                  <a:schemeClr val="tx1"/>
                </a:solidFill>
                <a:sym typeface="+mn-ea"/>
              </a:rPr>
              <a:t>7</a:t>
            </a:r>
            <a:r>
              <a:rPr lang="zh-CN" altLang="en-US" sz="2400" b="1">
                <a:solidFill>
                  <a:schemeClr val="tx1"/>
                </a:solidFill>
                <a:sym typeface="+mn-ea"/>
              </a:rPr>
              <a:t>、确认特殊人群身份举证材料</a:t>
            </a:r>
            <a:endParaRPr lang="zh-CN" altLang="en-US" sz="2400" b="1">
              <a:solidFill>
                <a:schemeClr val="tx1"/>
              </a:solidFill>
              <a:sym typeface="+mn-ea"/>
            </a:endParaRPr>
          </a:p>
          <a:p>
            <a:endParaRPr lang="zh-CN" altLang="en-US" sz="2000" b="1">
              <a:solidFill>
                <a:srgbClr val="FFC000"/>
              </a:solidFill>
              <a:sym typeface="+mn-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标题 5"/>
          <p:cNvSpPr>
            <a:spLocks noGrp="1"/>
          </p:cNvSpPr>
          <p:nvPr>
            <p:ph type="title"/>
          </p:nvPr>
        </p:nvSpPr>
        <p:spPr/>
        <p:txBody>
          <a:bodyPr/>
          <a:p>
            <a:r>
              <a:rPr lang="zh-CN" altLang="en-US" b="1">
                <a:solidFill>
                  <a:schemeClr val="tx1"/>
                </a:solidFill>
              </a:rPr>
              <a:t>网报申办</a:t>
            </a:r>
            <a:r>
              <a:rPr lang="en-US" altLang="zh-CN" b="1">
                <a:solidFill>
                  <a:schemeClr val="tx1"/>
                </a:solidFill>
              </a:rPr>
              <a:t>—</a:t>
            </a:r>
            <a:r>
              <a:rPr lang="zh-CN" altLang="en-US" b="1">
                <a:solidFill>
                  <a:schemeClr val="tx1"/>
                </a:solidFill>
              </a:rPr>
              <a:t>企业单位申报端</a:t>
            </a:r>
            <a:r>
              <a:rPr lang="en-US" altLang="zh-CN" b="1">
                <a:solidFill>
                  <a:schemeClr val="tx1"/>
                </a:solidFill>
              </a:rPr>
              <a:t>—</a:t>
            </a:r>
            <a:r>
              <a:rPr lang="zh-CN" altLang="en-US" b="1">
                <a:solidFill>
                  <a:schemeClr val="tx1"/>
                </a:solidFill>
              </a:rPr>
              <a:t>申报办理步骤</a:t>
            </a:r>
            <a:endParaRPr lang="zh-CN" altLang="en-US" b="1">
              <a:solidFill>
                <a:schemeClr val="tx1"/>
              </a:solidFill>
            </a:endParaRPr>
          </a:p>
        </p:txBody>
      </p:sp>
      <p:sp>
        <p:nvSpPr>
          <p:cNvPr id="8" name="内容占位符 7"/>
          <p:cNvSpPr/>
          <p:nvPr>
            <p:ph idx="1"/>
          </p:nvPr>
        </p:nvSpPr>
        <p:spPr/>
        <p:txBody>
          <a:bodyPr/>
          <a:p>
            <a:endParaRPr lang="zh-CN" altLang="en-US"/>
          </a:p>
        </p:txBody>
      </p:sp>
      <p:pic>
        <p:nvPicPr>
          <p:cNvPr id="9" name="图片 8" descr="微信图片_20220928172455"/>
          <p:cNvPicPr>
            <a:picLocks noChangeAspect="1"/>
          </p:cNvPicPr>
          <p:nvPr/>
        </p:nvPicPr>
        <p:blipFill>
          <a:blip r:embed="rId1"/>
          <a:stretch>
            <a:fillRect/>
          </a:stretch>
        </p:blipFill>
        <p:spPr>
          <a:xfrm>
            <a:off x="621030" y="1513205"/>
            <a:ext cx="10923270" cy="424434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br>
              <a:rPr lang="zh-CN" altLang="en-US" b="1">
                <a:sym typeface="+mn-ea"/>
              </a:rPr>
            </a:br>
            <a:r>
              <a:rPr lang="zh-CN" altLang="en-US" b="1">
                <a:sym typeface="+mn-ea"/>
              </a:rPr>
              <a:t>企业单位申报端</a:t>
            </a:r>
            <a:r>
              <a:rPr lang="en-US" altLang="zh-CN" b="1">
                <a:sym typeface="+mn-ea"/>
              </a:rPr>
              <a:t>—</a:t>
            </a:r>
            <a:r>
              <a:rPr lang="zh-CN" altLang="en-US" b="1">
                <a:sym typeface="+mn-ea"/>
              </a:rPr>
              <a:t>网报申办</a:t>
            </a:r>
            <a:r>
              <a:rPr lang="en-US" altLang="zh-CN" b="1">
                <a:sym typeface="+mn-ea"/>
              </a:rPr>
              <a:t>—</a:t>
            </a:r>
            <a:r>
              <a:rPr lang="zh-CN" altLang="en-US" b="1">
                <a:sym typeface="+mn-ea"/>
              </a:rPr>
              <a:t>申报办理步骤</a:t>
            </a:r>
            <a:endParaRPr lang="zh-CN" altLang="en-US" b="1">
              <a:solidFill>
                <a:schemeClr val="tx1"/>
              </a:solidFill>
            </a:endParaRPr>
          </a:p>
          <a:p>
            <a:endParaRPr lang="zh-CN" altLang="en-US"/>
          </a:p>
        </p:txBody>
      </p:sp>
      <p:sp>
        <p:nvSpPr>
          <p:cNvPr id="3" name="内容占位符 2"/>
          <p:cNvSpPr>
            <a:spLocks noGrp="1"/>
          </p:cNvSpPr>
          <p:nvPr>
            <p:ph idx="1"/>
          </p:nvPr>
        </p:nvSpPr>
        <p:spPr/>
        <p:txBody>
          <a:bodyPr/>
          <a:p>
            <a:pPr marL="0" indent="0">
              <a:buNone/>
            </a:pPr>
            <a:endParaRPr lang="zh-CN" altLang="en-US">
              <a:cs typeface="Arial" charset="0"/>
            </a:endParaRPr>
          </a:p>
        </p:txBody>
      </p:sp>
      <p:pic>
        <p:nvPicPr>
          <p:cNvPr id="5" name="图片 4"/>
          <p:cNvPicPr>
            <a:picLocks noChangeAspect="1"/>
          </p:cNvPicPr>
          <p:nvPr/>
        </p:nvPicPr>
        <p:blipFill>
          <a:blip r:embed="rId1"/>
          <a:stretch>
            <a:fillRect/>
          </a:stretch>
        </p:blipFill>
        <p:spPr>
          <a:xfrm>
            <a:off x="1028700" y="1193800"/>
            <a:ext cx="2087880" cy="2198370"/>
          </a:xfrm>
          <a:prstGeom prst="rect">
            <a:avLst/>
          </a:prstGeom>
        </p:spPr>
      </p:pic>
      <p:pic>
        <p:nvPicPr>
          <p:cNvPr id="6" name="图片 5"/>
          <p:cNvPicPr>
            <a:picLocks noChangeAspect="1"/>
          </p:cNvPicPr>
          <p:nvPr/>
        </p:nvPicPr>
        <p:blipFill>
          <a:blip r:embed="rId2"/>
          <a:stretch>
            <a:fillRect/>
          </a:stretch>
        </p:blipFill>
        <p:spPr>
          <a:xfrm>
            <a:off x="1019810" y="3566160"/>
            <a:ext cx="2101850" cy="2085975"/>
          </a:xfrm>
          <a:prstGeom prst="rect">
            <a:avLst/>
          </a:prstGeom>
        </p:spPr>
      </p:pic>
      <p:pic>
        <p:nvPicPr>
          <p:cNvPr id="7" name="图片 6"/>
          <p:cNvPicPr>
            <a:picLocks noChangeAspect="1"/>
          </p:cNvPicPr>
          <p:nvPr/>
        </p:nvPicPr>
        <p:blipFill>
          <a:blip r:embed="rId3"/>
          <a:stretch>
            <a:fillRect/>
          </a:stretch>
        </p:blipFill>
        <p:spPr>
          <a:xfrm>
            <a:off x="5953125" y="1146810"/>
            <a:ext cx="2195830" cy="2235200"/>
          </a:xfrm>
          <a:prstGeom prst="rect">
            <a:avLst/>
          </a:prstGeom>
        </p:spPr>
      </p:pic>
      <p:pic>
        <p:nvPicPr>
          <p:cNvPr id="8" name="图片 7"/>
          <p:cNvPicPr>
            <a:picLocks noChangeAspect="1"/>
          </p:cNvPicPr>
          <p:nvPr/>
        </p:nvPicPr>
        <p:blipFill>
          <a:blip r:embed="rId4"/>
          <a:stretch>
            <a:fillRect/>
          </a:stretch>
        </p:blipFill>
        <p:spPr>
          <a:xfrm>
            <a:off x="5948680" y="3582670"/>
            <a:ext cx="2202815" cy="2073275"/>
          </a:xfrm>
          <a:prstGeom prst="rect">
            <a:avLst/>
          </a:prstGeom>
        </p:spPr>
      </p:pic>
      <p:pic>
        <p:nvPicPr>
          <p:cNvPr id="10" name="图片 9"/>
          <p:cNvPicPr>
            <a:picLocks noChangeAspect="1"/>
          </p:cNvPicPr>
          <p:nvPr/>
        </p:nvPicPr>
        <p:blipFill>
          <a:blip r:embed="rId5"/>
          <a:stretch>
            <a:fillRect/>
          </a:stretch>
        </p:blipFill>
        <p:spPr>
          <a:xfrm>
            <a:off x="3178810" y="1755775"/>
            <a:ext cx="2763520" cy="3317240"/>
          </a:xfrm>
          <a:prstGeom prst="rect">
            <a:avLst/>
          </a:prstGeom>
        </p:spPr>
      </p:pic>
      <p:pic>
        <p:nvPicPr>
          <p:cNvPr id="11" name="图片 10"/>
          <p:cNvPicPr>
            <a:picLocks noChangeAspect="1"/>
          </p:cNvPicPr>
          <p:nvPr/>
        </p:nvPicPr>
        <p:blipFill>
          <a:blip r:embed="rId6"/>
          <a:stretch>
            <a:fillRect/>
          </a:stretch>
        </p:blipFill>
        <p:spPr>
          <a:xfrm>
            <a:off x="8166735" y="1706880"/>
            <a:ext cx="3416935" cy="340931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企业单位申报端</a:t>
            </a:r>
            <a:r>
              <a:rPr lang="en-US" altLang="zh-CN" b="1">
                <a:sym typeface="+mn-ea"/>
              </a:rPr>
              <a:t>—</a:t>
            </a:r>
            <a:r>
              <a:rPr lang="zh-CN" altLang="en-US" b="1">
                <a:sym typeface="+mn-ea"/>
              </a:rPr>
              <a:t>网报申办</a:t>
            </a:r>
            <a:r>
              <a:rPr lang="en-US" altLang="zh-CN" b="1">
                <a:sym typeface="+mn-ea"/>
              </a:rPr>
              <a:t>—</a:t>
            </a:r>
            <a:r>
              <a:rPr lang="zh-CN" altLang="en-US" b="1">
                <a:sym typeface="+mn-ea"/>
              </a:rPr>
              <a:t>正常退休待遇条件认定</a:t>
            </a:r>
            <a:endParaRPr lang="zh-CN" altLang="en-US" b="1">
              <a:sym typeface="+mn-ea"/>
            </a:endParaRPr>
          </a:p>
        </p:txBody>
      </p:sp>
      <p:pic>
        <p:nvPicPr>
          <p:cNvPr id="4" name="内容占位符 3"/>
          <p:cNvPicPr>
            <a:picLocks noChangeAspect="1"/>
          </p:cNvPicPr>
          <p:nvPr>
            <p:ph idx="1"/>
          </p:nvPr>
        </p:nvPicPr>
        <p:blipFill>
          <a:blip r:embed="rId1"/>
          <a:stretch>
            <a:fillRect/>
          </a:stretch>
        </p:blipFill>
        <p:spPr>
          <a:xfrm>
            <a:off x="1181100" y="1809750"/>
            <a:ext cx="9727565" cy="332930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br>
              <a:rPr lang="zh-CN" altLang="en-US" b="1">
                <a:sym typeface="+mn-ea"/>
              </a:rPr>
            </a:br>
            <a:r>
              <a:rPr lang="zh-CN" altLang="en-US" b="1">
                <a:sym typeface="+mn-ea"/>
              </a:rPr>
              <a:t>企业单位申报端</a:t>
            </a:r>
            <a:r>
              <a:rPr lang="en-US" altLang="zh-CN" b="1">
                <a:sym typeface="+mn-ea"/>
              </a:rPr>
              <a:t>—</a:t>
            </a:r>
            <a:r>
              <a:rPr lang="zh-CN" altLang="en-US" b="1">
                <a:sym typeface="+mn-ea"/>
              </a:rPr>
              <a:t>网报申办</a:t>
            </a:r>
            <a:r>
              <a:rPr lang="en-US" altLang="zh-CN" b="1">
                <a:sym typeface="+mn-ea"/>
              </a:rPr>
              <a:t>—</a:t>
            </a:r>
            <a:r>
              <a:rPr lang="zh-CN" altLang="en-US" b="1">
                <a:sym typeface="+mn-ea"/>
              </a:rPr>
              <a:t>基本信息录入步骤</a:t>
            </a:r>
            <a:endParaRPr lang="zh-CN" altLang="en-US" b="1">
              <a:solidFill>
                <a:schemeClr val="tx1"/>
              </a:solidFill>
            </a:endParaRPr>
          </a:p>
          <a:p>
            <a:endParaRPr lang="zh-CN" altLang="en-US"/>
          </a:p>
        </p:txBody>
      </p:sp>
      <p:pic>
        <p:nvPicPr>
          <p:cNvPr id="4" name="内容占位符 3"/>
          <p:cNvPicPr>
            <a:picLocks noChangeAspect="1"/>
          </p:cNvPicPr>
          <p:nvPr>
            <p:ph idx="1"/>
          </p:nvPr>
        </p:nvPicPr>
        <p:blipFill>
          <a:blip r:embed="rId1"/>
          <a:stretch>
            <a:fillRect/>
          </a:stretch>
        </p:blipFill>
        <p:spPr>
          <a:xfrm>
            <a:off x="709295" y="1174750"/>
            <a:ext cx="10772140" cy="49530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br>
              <a:rPr lang="zh-CN" altLang="en-US" b="1">
                <a:sym typeface="+mn-ea"/>
              </a:rPr>
            </a:br>
            <a:r>
              <a:rPr lang="zh-CN" altLang="en-US" b="1">
                <a:sym typeface="+mn-ea"/>
              </a:rPr>
              <a:t>企业单位申报端</a:t>
            </a:r>
            <a:r>
              <a:rPr lang="en-US" altLang="zh-CN" b="1">
                <a:sym typeface="+mn-ea"/>
              </a:rPr>
              <a:t>—</a:t>
            </a:r>
            <a:r>
              <a:rPr lang="zh-CN" altLang="en-US" b="1">
                <a:sym typeface="+mn-ea"/>
              </a:rPr>
              <a:t>网报申办</a:t>
            </a:r>
            <a:r>
              <a:rPr lang="en-US" altLang="zh-CN" b="1">
                <a:sym typeface="+mn-ea"/>
              </a:rPr>
              <a:t>—</a:t>
            </a:r>
            <a:r>
              <a:rPr lang="zh-CN" altLang="en-US" b="1">
                <a:sym typeface="+mn-ea"/>
              </a:rPr>
              <a:t>基本信息录入步骤</a:t>
            </a:r>
            <a:endParaRPr lang="zh-CN" altLang="en-US" b="1">
              <a:solidFill>
                <a:schemeClr val="tx1"/>
              </a:solidFill>
            </a:endParaRPr>
          </a:p>
          <a:p>
            <a:endParaRPr lang="zh-CN" altLang="en-US"/>
          </a:p>
        </p:txBody>
      </p:sp>
      <p:pic>
        <p:nvPicPr>
          <p:cNvPr id="4" name="内容占位符 3"/>
          <p:cNvPicPr>
            <a:picLocks noChangeAspect="1"/>
          </p:cNvPicPr>
          <p:nvPr>
            <p:ph idx="1"/>
          </p:nvPr>
        </p:nvPicPr>
        <p:blipFill>
          <a:blip r:embed="rId1"/>
          <a:stretch>
            <a:fillRect/>
          </a:stretch>
        </p:blipFill>
        <p:spPr>
          <a:xfrm>
            <a:off x="737235" y="1174750"/>
            <a:ext cx="10716895" cy="49530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企业单位申报端</a:t>
            </a:r>
            <a:r>
              <a:rPr lang="en-US" altLang="zh-CN" b="1">
                <a:sym typeface="+mn-ea"/>
              </a:rPr>
              <a:t>—</a:t>
            </a:r>
            <a:r>
              <a:rPr lang="zh-CN" altLang="en-US" b="1">
                <a:sym typeface="+mn-ea"/>
              </a:rPr>
              <a:t>网报申办</a:t>
            </a:r>
            <a:r>
              <a:rPr lang="en-US" altLang="zh-CN" b="1">
                <a:sym typeface="+mn-ea"/>
              </a:rPr>
              <a:t>—</a:t>
            </a:r>
            <a:r>
              <a:rPr lang="zh-CN" altLang="en-US" b="1">
                <a:sym typeface="+mn-ea"/>
              </a:rPr>
              <a:t>基本信息录入步骤</a:t>
            </a:r>
            <a:endParaRPr lang="zh-CN" altLang="en-US"/>
          </a:p>
        </p:txBody>
      </p:sp>
      <p:pic>
        <p:nvPicPr>
          <p:cNvPr id="4" name="内容占位符 3"/>
          <p:cNvPicPr>
            <a:picLocks noChangeAspect="1"/>
          </p:cNvPicPr>
          <p:nvPr>
            <p:ph idx="1"/>
          </p:nvPr>
        </p:nvPicPr>
        <p:blipFill>
          <a:blip r:embed="rId1"/>
          <a:stretch>
            <a:fillRect/>
          </a:stretch>
        </p:blipFill>
        <p:spPr>
          <a:xfrm>
            <a:off x="652780" y="1446530"/>
            <a:ext cx="10972800" cy="447484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br>
              <a:rPr lang="zh-CN" altLang="en-US" b="1">
                <a:sym typeface="+mn-ea"/>
              </a:rPr>
            </a:br>
            <a:r>
              <a:rPr lang="zh-CN" altLang="en-US" b="1">
                <a:solidFill>
                  <a:schemeClr val="tx1"/>
                </a:solidFill>
                <a:sym typeface="+mn-ea"/>
              </a:rPr>
              <a:t>企业单位申报端</a:t>
            </a:r>
            <a:r>
              <a:rPr lang="en-US" altLang="zh-CN" b="1">
                <a:solidFill>
                  <a:schemeClr val="tx1"/>
                </a:solidFill>
                <a:sym typeface="+mn-ea"/>
              </a:rPr>
              <a:t>—</a:t>
            </a:r>
            <a:r>
              <a:rPr lang="zh-CN" altLang="en-US" b="1">
                <a:solidFill>
                  <a:schemeClr val="tx1"/>
                </a:solidFill>
                <a:sym typeface="+mn-ea"/>
              </a:rPr>
              <a:t>网报申办</a:t>
            </a:r>
            <a:r>
              <a:rPr lang="en-US" altLang="zh-CN" b="1">
                <a:solidFill>
                  <a:schemeClr val="tx1"/>
                </a:solidFill>
                <a:sym typeface="+mn-ea"/>
              </a:rPr>
              <a:t>—</a:t>
            </a:r>
            <a:r>
              <a:rPr lang="zh-CN" altLang="en-US" b="1">
                <a:solidFill>
                  <a:schemeClr val="tx1"/>
                </a:solidFill>
                <a:sym typeface="+mn-ea"/>
              </a:rPr>
              <a:t>基本信息录入步骤</a:t>
            </a:r>
            <a:endParaRPr lang="zh-CN" altLang="en-US" b="1">
              <a:solidFill>
                <a:schemeClr val="tx1"/>
              </a:solidFill>
              <a:sym typeface="+mn-ea"/>
            </a:endParaRPr>
          </a:p>
          <a:p>
            <a:endParaRPr lang="zh-CN" altLang="en-US"/>
          </a:p>
        </p:txBody>
      </p:sp>
      <p:pic>
        <p:nvPicPr>
          <p:cNvPr id="6" name="内容占位符 5"/>
          <p:cNvPicPr>
            <a:picLocks noChangeAspect="1"/>
          </p:cNvPicPr>
          <p:nvPr>
            <p:ph idx="1"/>
          </p:nvPr>
        </p:nvPicPr>
        <p:blipFill>
          <a:blip r:embed="rId1"/>
          <a:stretch>
            <a:fillRect/>
          </a:stretch>
        </p:blipFill>
        <p:spPr>
          <a:xfrm>
            <a:off x="609600" y="1187450"/>
            <a:ext cx="10972800" cy="4926965"/>
          </a:xfrm>
          <a:prstGeom prst="rect">
            <a:avLst/>
          </a:prstGeom>
        </p:spPr>
      </p:pic>
    </p:spTree>
  </p:cSld>
  <p:clrMapOvr>
    <a:masterClrMapping/>
  </p:clrMapOvr>
</p:sld>
</file>

<file path=ppt/theme/theme1.xml><?xml version="1.0" encoding="utf-8"?>
<a:theme xmlns:a="http://schemas.openxmlformats.org/drawingml/2006/main" name="蓝色背景">
  <a:themeElements>
    <a:clrScheme name="">
      <a:dk1>
        <a:srgbClr val="FFFFFF"/>
      </a:dk1>
      <a:lt1>
        <a:srgbClr val="000000"/>
      </a:lt1>
      <a:dk2>
        <a:srgbClr val="E3EBF1"/>
      </a:dk2>
      <a:lt2>
        <a:srgbClr val="336699"/>
      </a:lt2>
      <a:accent1>
        <a:srgbClr val="DDDDDD"/>
      </a:accent1>
      <a:accent2>
        <a:srgbClr val="B2B2B2"/>
      </a:accent2>
      <a:accent3>
        <a:srgbClr val="AAAAAA"/>
      </a:accent3>
      <a:accent4>
        <a:srgbClr val="DCDCDC"/>
      </a:accent4>
      <a:accent5>
        <a:srgbClr val="EBEBEB"/>
      </a:accent5>
      <a:accent6>
        <a:srgbClr val="9F9F9F"/>
      </a:accent6>
      <a:hlink>
        <a:srgbClr val="0099FF"/>
      </a:hlink>
      <a:folHlink>
        <a:srgbClr val="0066FF"/>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DDDDDD"/>
        </a:accent1>
        <a:accent2>
          <a:srgbClr val="B2B2B2"/>
        </a:accent2>
        <a:accent3>
          <a:srgbClr val="AAAAAA"/>
        </a:accent3>
        <a:accent4>
          <a:srgbClr val="DCDCDC"/>
        </a:accent4>
        <a:accent5>
          <a:srgbClr val="EBEBEB"/>
        </a:accent5>
        <a:accent6>
          <a:srgbClr val="9F9F9F"/>
        </a:accent6>
        <a:hlink>
          <a:srgbClr val="0099FF"/>
        </a:hlink>
        <a:folHlink>
          <a:srgbClr val="0066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2028</Words>
  <Application>WPS 演示</Application>
  <PresentationFormat>宽屏</PresentationFormat>
  <Paragraphs>123</Paragraphs>
  <Slides>28</Slides>
  <Notes>0</Notes>
  <HiddenSlides>0</HiddenSlides>
  <MMClips>0</MMClips>
  <ScaleCrop>false</ScaleCrop>
  <HeadingPairs>
    <vt:vector size="4" baseType="variant">
      <vt:variant>
        <vt:lpstr>主题</vt:lpstr>
      </vt:variant>
      <vt:variant>
        <vt:i4>1</vt:i4>
      </vt:variant>
      <vt:variant>
        <vt:lpstr>幻灯片标题</vt:lpstr>
      </vt:variant>
      <vt:variant>
        <vt:i4>28</vt:i4>
      </vt:variant>
    </vt:vector>
  </HeadingPairs>
  <TitlesOfParts>
    <vt:vector size="29" baseType="lpstr">
      <vt:lpstr>蓝色背景</vt:lpstr>
      <vt:lpstr>企业职工基本养老保险参保 人员档案信息认定办理流程</vt:lpstr>
      <vt:lpstr>  企业单位申报端—网报申办—申报办理步骤</vt:lpstr>
      <vt:lpstr>网报申办—企业单位申报端—申报办理步骤</vt:lpstr>
      <vt:lpstr> 企业单位申报端—网报申办—申报办理步骤</vt:lpstr>
      <vt:lpstr>企业单位申报端—网报申办—正常退休待遇条件认定</vt:lpstr>
      <vt:lpstr> 企业单位申报端—网报申办—基本信息录入步骤</vt:lpstr>
      <vt:lpstr> 企业单位申报端—网报申办—基本信息录入步骤</vt:lpstr>
      <vt:lpstr>企业单位申报端—网报申办—基本信息录入步骤</vt:lpstr>
      <vt:lpstr> 企业单位申报端—网报申办—基本信息录入步骤</vt:lpstr>
      <vt:lpstr> 企业单位申报端—网报申办—基本信息录入步骤</vt:lpstr>
      <vt:lpstr> 企业单位申报端—网报申办—基本信息录入步骤</vt:lpstr>
      <vt:lpstr>企业单位申报端—网报申办—附件材料上传内容</vt:lpstr>
      <vt:lpstr> 企业单位申报端—网报申办—职工档案信息预审单</vt:lpstr>
      <vt:lpstr> 企业单位申报端—网报申办 —职工档案信息预审单</vt:lpstr>
      <vt:lpstr>档案管理电子化</vt:lpstr>
      <vt:lpstr> 企业单位申报端—网报申办—举证材料上传内容</vt:lpstr>
      <vt:lpstr>企业单位申报端—网报申办—举证材料上传内容</vt:lpstr>
      <vt:lpstr> 企业单位申报端—网报申办—举证材料上传内容</vt:lpstr>
      <vt:lpstr>  企业单位申报端—网报申办—举证材料上传内容</vt:lpstr>
      <vt:lpstr> 企业单位申报端—网报申办—附件材料上传步骤</vt:lpstr>
      <vt:lpstr> 网报申办—企业单位申报端—申报办理步骤</vt:lpstr>
      <vt:lpstr> 网报申办—企业单位申报端—申报办理步骤</vt:lpstr>
      <vt:lpstr> 网报申办—企业单位申报端—申报办理步骤</vt:lpstr>
      <vt:lpstr>社保前台受理</vt:lpstr>
      <vt:lpstr>人社行政部门后台审核</vt:lpstr>
      <vt:lpstr>后台审核完毕，系统生成档案信息认定表。</vt:lpstr>
      <vt:lpstr>申办人下载业务回单—档案信息认定表</vt:lpstr>
      <vt:lpstr>★附件材料上传内容及顺序：</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Lenovo</dc:creator>
  <cp:lastModifiedBy>Lenovo</cp:lastModifiedBy>
  <cp:revision>15</cp:revision>
  <dcterms:created xsi:type="dcterms:W3CDTF">2022-09-28T10:04:00Z</dcterms:created>
  <dcterms:modified xsi:type="dcterms:W3CDTF">2022-12-10T08:38:37Z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2052-10.8.0.5562</vt:lpwstr>
  </property>
</Properties>
</file>